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305" r:id="rId3"/>
    <p:sldId id="306" r:id="rId4"/>
    <p:sldId id="296" r:id="rId5"/>
    <p:sldId id="259" r:id="rId6"/>
    <p:sldId id="307" r:id="rId7"/>
    <p:sldId id="308" r:id="rId8"/>
    <p:sldId id="275"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Lst>
  <p:sldSz cx="9144000" cy="6858000" type="screen4x3"/>
  <p:notesSz cx="6858000" cy="9144000"/>
  <p:defaultTextStyle>
    <a:defPPr>
      <a:defRPr lang="en-US"/>
    </a:defPPr>
    <a:lvl1pPr algn="l" rtl="0" fontAlgn="base">
      <a:spcBef>
        <a:spcPct val="0"/>
      </a:spcBef>
      <a:spcAft>
        <a:spcPct val="0"/>
      </a:spcAft>
      <a:defRPr kern="1200" baseline="-25000">
        <a:solidFill>
          <a:schemeClr val="tx1"/>
        </a:solidFill>
        <a:latin typeface="Arial" pitchFamily="34" charset="0"/>
        <a:ea typeface="+mn-ea"/>
        <a:cs typeface="+mn-cs"/>
      </a:defRPr>
    </a:lvl1pPr>
    <a:lvl2pPr marL="457200" algn="l" rtl="0" fontAlgn="base">
      <a:spcBef>
        <a:spcPct val="0"/>
      </a:spcBef>
      <a:spcAft>
        <a:spcPct val="0"/>
      </a:spcAft>
      <a:defRPr kern="1200" baseline="-25000">
        <a:solidFill>
          <a:schemeClr val="tx1"/>
        </a:solidFill>
        <a:latin typeface="Arial" pitchFamily="34" charset="0"/>
        <a:ea typeface="+mn-ea"/>
        <a:cs typeface="+mn-cs"/>
      </a:defRPr>
    </a:lvl2pPr>
    <a:lvl3pPr marL="914400" algn="l" rtl="0" fontAlgn="base">
      <a:spcBef>
        <a:spcPct val="0"/>
      </a:spcBef>
      <a:spcAft>
        <a:spcPct val="0"/>
      </a:spcAft>
      <a:defRPr kern="1200" baseline="-25000">
        <a:solidFill>
          <a:schemeClr val="tx1"/>
        </a:solidFill>
        <a:latin typeface="Arial" pitchFamily="34" charset="0"/>
        <a:ea typeface="+mn-ea"/>
        <a:cs typeface="+mn-cs"/>
      </a:defRPr>
    </a:lvl3pPr>
    <a:lvl4pPr marL="1371600" algn="l" rtl="0" fontAlgn="base">
      <a:spcBef>
        <a:spcPct val="0"/>
      </a:spcBef>
      <a:spcAft>
        <a:spcPct val="0"/>
      </a:spcAft>
      <a:defRPr kern="1200" baseline="-25000">
        <a:solidFill>
          <a:schemeClr val="tx1"/>
        </a:solidFill>
        <a:latin typeface="Arial" pitchFamily="34" charset="0"/>
        <a:ea typeface="+mn-ea"/>
        <a:cs typeface="+mn-cs"/>
      </a:defRPr>
    </a:lvl4pPr>
    <a:lvl5pPr marL="1828800" algn="l" rtl="0" fontAlgn="base">
      <a:spcBef>
        <a:spcPct val="0"/>
      </a:spcBef>
      <a:spcAft>
        <a:spcPct val="0"/>
      </a:spcAft>
      <a:defRPr kern="1200" baseline="-25000">
        <a:solidFill>
          <a:schemeClr val="tx1"/>
        </a:solidFill>
        <a:latin typeface="Arial" pitchFamily="34" charset="0"/>
        <a:ea typeface="+mn-ea"/>
        <a:cs typeface="+mn-cs"/>
      </a:defRPr>
    </a:lvl5pPr>
    <a:lvl6pPr marL="2286000" algn="l" defTabSz="914400" rtl="0" eaLnBrk="1" latinLnBrk="0" hangingPunct="1">
      <a:defRPr kern="1200" baseline="-25000">
        <a:solidFill>
          <a:schemeClr val="tx1"/>
        </a:solidFill>
        <a:latin typeface="Arial" pitchFamily="34" charset="0"/>
        <a:ea typeface="+mn-ea"/>
        <a:cs typeface="+mn-cs"/>
      </a:defRPr>
    </a:lvl6pPr>
    <a:lvl7pPr marL="2743200" algn="l" defTabSz="914400" rtl="0" eaLnBrk="1" latinLnBrk="0" hangingPunct="1">
      <a:defRPr kern="1200" baseline="-25000">
        <a:solidFill>
          <a:schemeClr val="tx1"/>
        </a:solidFill>
        <a:latin typeface="Arial" pitchFamily="34" charset="0"/>
        <a:ea typeface="+mn-ea"/>
        <a:cs typeface="+mn-cs"/>
      </a:defRPr>
    </a:lvl7pPr>
    <a:lvl8pPr marL="3200400" algn="l" defTabSz="914400" rtl="0" eaLnBrk="1" latinLnBrk="0" hangingPunct="1">
      <a:defRPr kern="1200" baseline="-25000">
        <a:solidFill>
          <a:schemeClr val="tx1"/>
        </a:solidFill>
        <a:latin typeface="Arial" pitchFamily="34" charset="0"/>
        <a:ea typeface="+mn-ea"/>
        <a:cs typeface="+mn-cs"/>
      </a:defRPr>
    </a:lvl8pPr>
    <a:lvl9pPr marL="3657600" algn="l" defTabSz="914400" rtl="0" eaLnBrk="1" latinLnBrk="0" hangingPunct="1">
      <a:defRPr kern="1200" baseline="-250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280E"/>
    <a:srgbClr val="319372"/>
    <a:srgbClr val="87200B"/>
    <a:srgbClr val="BABA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62" d="100"/>
          <a:sy n="62" d="100"/>
        </p:scale>
        <p:origin x="-1350"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614EBF46-7434-487A-9D17-4A8BC03B20B1}" type="datetimeFigureOut">
              <a:rPr lang="en-US"/>
              <a:pPr>
                <a:defRPr/>
              </a:pPr>
              <a:t>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4ACAB-7D7F-4AB2-96F6-038DFC743802}" type="slidenum">
              <a:rPr lang="en-US"/>
              <a:pPr>
                <a:defRPr/>
              </a:pPr>
              <a:t>‹#›</a:t>
            </a:fld>
            <a:endParaRPr lang="en-US"/>
          </a:p>
        </p:txBody>
      </p:sp>
    </p:spTree>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564A9942-3A9D-40BB-9EC1-A17C765A7794}" type="datetimeFigureOut">
              <a:rPr lang="en-US"/>
              <a:pPr>
                <a:defRPr/>
              </a:pPr>
              <a:t>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B64536-EAFC-41B8-ABE4-95FCA8A20CDE}" type="slidenum">
              <a:rPr lang="en-US"/>
              <a:pPr>
                <a:defRPr/>
              </a:pPr>
              <a:t>‹#›</a:t>
            </a:fld>
            <a:endParaRPr lang="en-US"/>
          </a:p>
        </p:txBody>
      </p:sp>
    </p:spTree>
  </p:cSld>
  <p:clrMapOvr>
    <a:masterClrMapping/>
  </p:clrMapOvr>
  <p:transition spd="slow">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D2836DE2-082D-407C-BB35-3BFA8DDB2C40}" type="datetimeFigureOut">
              <a:rPr lang="en-US"/>
              <a:pPr>
                <a:defRPr/>
              </a:pPr>
              <a:t>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4FE91D-1E97-47D1-8483-E23B39A721B0}" type="slidenum">
              <a:rPr lang="en-US"/>
              <a:pPr>
                <a:defRPr/>
              </a:pPr>
              <a:t>‹#›</a:t>
            </a:fld>
            <a:endParaRPr lang="en-US"/>
          </a:p>
        </p:txBody>
      </p:sp>
    </p:spTree>
  </p:cSld>
  <p:clrMapOvr>
    <a:masterClrMapping/>
  </p:clrMapOvr>
  <p:transition spd="slow">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7467600" cy="6199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Date Placeholder 3"/>
          <p:cNvSpPr>
            <a:spLocks noGrp="1"/>
          </p:cNvSpPr>
          <p:nvPr>
            <p:ph type="dt" sz="half" idx="10"/>
          </p:nvPr>
        </p:nvSpPr>
        <p:spPr/>
        <p:txBody>
          <a:bodyPr/>
          <a:lstStyle>
            <a:lvl1pPr>
              <a:defRPr/>
            </a:lvl1pPr>
          </a:lstStyle>
          <a:p>
            <a:pPr>
              <a:defRPr/>
            </a:pPr>
            <a:fld id="{30F23063-F072-4307-968D-D918B91891FF}" type="datetimeFigureOut">
              <a:rPr lang="en-US"/>
              <a:pPr>
                <a:defRPr/>
              </a:pPr>
              <a:t>6/11/2015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49A58E4-5515-404F-AA43-0005083A7551}" type="slidenum">
              <a:rPr lang="en-US"/>
              <a:pPr>
                <a:defRPr/>
              </a:pPr>
              <a:t>‹#›</a:t>
            </a:fld>
            <a:endParaRPr lang="en-US"/>
          </a:p>
        </p:txBody>
      </p:sp>
    </p:spTree>
  </p:cSld>
  <p:clrMapOvr>
    <a:masterClrMapping/>
  </p:clrMapOvr>
  <p:transition spd="slow">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C30602E7-1113-4E79-AEA4-5B9B1A203EAA}" type="datetimeFigureOut">
              <a:rPr lang="en-US"/>
              <a:pPr>
                <a:defRPr/>
              </a:pPr>
              <a:t>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152B0D-E4C7-4E14-9194-ED53CA143B70}" type="slidenum">
              <a:rPr lang="en-US"/>
              <a:pPr>
                <a:defRPr/>
              </a:pPr>
              <a:t>‹#›</a:t>
            </a:fld>
            <a:endParaRPr lang="en-US"/>
          </a:p>
        </p:txBody>
      </p:sp>
    </p:spTree>
  </p:cSld>
  <p:clrMapOvr>
    <a:masterClrMapping/>
  </p:clrMapOvr>
  <p:transition spd="slow">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96E3CD7-F628-420D-9426-9350B9C1CC26}" type="datetimeFigureOut">
              <a:rPr lang="en-US"/>
              <a:pPr>
                <a:defRPr/>
              </a:pPr>
              <a:t>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995776-D1E2-4691-A69E-1B0DB63F0D67}" type="slidenum">
              <a:rPr lang="en-US"/>
              <a:pPr>
                <a:defRPr/>
              </a:pPr>
              <a:t>‹#›</a:t>
            </a:fld>
            <a:endParaRPr lang="en-US"/>
          </a:p>
        </p:txBody>
      </p:sp>
    </p:spTree>
  </p:cSld>
  <p:clrMapOvr>
    <a:masterClrMapping/>
  </p:clrMapOvr>
  <p:transition spd="slow">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62D7A6E5-046E-45CD-8F10-BEDCEC47E2FA}" type="datetimeFigureOut">
              <a:rPr lang="en-US"/>
              <a:pPr>
                <a:defRPr/>
              </a:pPr>
              <a:t>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061550-F7F7-4602-84A6-3D8B9178B7F6}" type="slidenum">
              <a:rPr lang="en-US"/>
              <a:pPr>
                <a:defRPr/>
              </a:pPr>
              <a:t>‹#›</a:t>
            </a:fld>
            <a:endParaRPr lang="en-US"/>
          </a:p>
        </p:txBody>
      </p:sp>
    </p:spTree>
  </p:cSld>
  <p:clrMapOvr>
    <a:masterClrMapping/>
  </p:clrMapOvr>
  <p:transition spd="slow">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D83981FE-B95B-4C6E-8C14-224728E4762C}" type="datetimeFigureOut">
              <a:rPr lang="en-US"/>
              <a:pPr>
                <a:defRPr/>
              </a:pPr>
              <a:t>6/11/2015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268BEB-BCF9-444F-9878-0DAE2947E217}" type="slidenum">
              <a:rPr lang="en-US"/>
              <a:pPr>
                <a:defRPr/>
              </a:pPr>
              <a:t>‹#›</a:t>
            </a:fld>
            <a:endParaRPr lang="en-US"/>
          </a:p>
        </p:txBody>
      </p:sp>
    </p:spTree>
  </p:cSld>
  <p:clrMapOvr>
    <a:masterClrMapping/>
  </p:clrMapOvr>
  <p:transition spd="slow">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C693A0D2-EEF1-4121-8222-A4FF626C732E}" type="datetimeFigureOut">
              <a:rPr lang="en-US"/>
              <a:pPr>
                <a:defRPr/>
              </a:pPr>
              <a:t>6/11/2015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028F42-9005-484C-ADB8-A91A45018D0D}" type="slidenum">
              <a:rPr lang="en-US"/>
              <a:pPr>
                <a:defRPr/>
              </a:pPr>
              <a:t>‹#›</a:t>
            </a:fld>
            <a:endParaRPr lang="en-US"/>
          </a:p>
        </p:txBody>
      </p:sp>
    </p:spTree>
  </p:cSld>
  <p:clrMapOvr>
    <a:masterClrMapping/>
  </p:clrMapOvr>
  <p:transition spd="slow">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8988A-A65D-46C7-B85C-83AB5255568A}" type="datetimeFigureOut">
              <a:rPr lang="en-US"/>
              <a:pPr>
                <a:defRPr/>
              </a:pPr>
              <a:t>6/11/2015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FC1396-E467-4BFB-BC49-D62A94B03CC0}" type="slidenum">
              <a:rPr lang="en-US"/>
              <a:pPr>
                <a:defRPr/>
              </a:pPr>
              <a:t>‹#›</a:t>
            </a:fld>
            <a:endParaRPr lang="en-US"/>
          </a:p>
        </p:txBody>
      </p:sp>
    </p:spTree>
  </p:cSld>
  <p:clrMapOvr>
    <a:masterClrMapping/>
  </p:clrMapOvr>
  <p:transition spd="slow">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C18C3F-5FBD-42D4-B736-CD2F1A85C8E3}" type="datetimeFigureOut">
              <a:rPr lang="en-US"/>
              <a:pPr>
                <a:defRPr/>
              </a:pPr>
              <a:t>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F33BF9-A8E4-4316-9C3D-E83A85F39E4F}" type="slidenum">
              <a:rPr lang="en-US"/>
              <a:pPr>
                <a:defRPr/>
              </a:pPr>
              <a:t>‹#›</a:t>
            </a:fld>
            <a:endParaRPr lang="en-US"/>
          </a:p>
        </p:txBody>
      </p:sp>
    </p:spTree>
  </p:cSld>
  <p:clrMapOvr>
    <a:masterClrMapping/>
  </p:clrMapOvr>
  <p:transition spd="slow">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E0C148-62F4-44B4-A372-9AB8D3843863}" type="datetimeFigureOut">
              <a:rPr lang="en-US"/>
              <a:pPr>
                <a:defRPr/>
              </a:pPr>
              <a:t>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F437D-A4F5-4A9A-83D8-3ED3B643023D}" type="slidenum">
              <a:rPr lang="en-US"/>
              <a:pPr>
                <a:defRPr/>
              </a:pPr>
              <a:t>‹#›</a:t>
            </a:fld>
            <a:endParaRPr lang="en-US"/>
          </a:p>
        </p:txBody>
      </p:sp>
    </p:spTree>
  </p:cSld>
  <p:clrMapOvr>
    <a:masterClrMapping/>
  </p:clrMapOvr>
  <p:transition spd="slow">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A11ACA8-F9FD-4DC7-9FC7-72AE136DB0D0}" type="datetimeFigureOut">
              <a:rPr lang="en-US"/>
              <a:pPr>
                <a:defRPr/>
              </a:pPr>
              <a:t>6/11/2015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BC15DA4-D7F6-4140-BC38-63B2357568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ransition spd="slow">
    <p:pull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kfib.com.kw/LivingInKuwait.aspx"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228600" y="1525588"/>
            <a:ext cx="8534400" cy="4232275"/>
          </a:xfrm>
          <a:prstGeom prst="rect">
            <a:avLst/>
          </a:prstGeom>
          <a:noFill/>
          <a:ln w="9525">
            <a:noFill/>
            <a:miter lim="800000"/>
            <a:headEnd/>
            <a:tailEnd/>
          </a:ln>
        </p:spPr>
        <p:txBody>
          <a:bodyPr>
            <a:spAutoFit/>
          </a:bodyPr>
          <a:lstStyle/>
          <a:p>
            <a:pPr algn="ctr">
              <a:defRPr/>
            </a:pPr>
            <a:r>
              <a:rPr lang="en-US" sz="2200" b="1" baseline="0" dirty="0">
                <a:latin typeface="+mj-lt"/>
                <a:ea typeface="Tahoma" pitchFamily="34" charset="0"/>
                <a:cs typeface="Tahoma" pitchFamily="34" charset="0"/>
              </a:rPr>
              <a:t>KUWAIT-INDIA BILATERAL RELATIONS</a:t>
            </a:r>
            <a:br>
              <a:rPr lang="en-US" sz="2200" b="1" baseline="0" dirty="0">
                <a:latin typeface="+mj-lt"/>
                <a:ea typeface="Tahoma" pitchFamily="34" charset="0"/>
                <a:cs typeface="Tahoma" pitchFamily="34" charset="0"/>
              </a:rPr>
            </a:br>
            <a:r>
              <a:rPr lang="en-US" sz="2200" b="1" baseline="0" dirty="0">
                <a:latin typeface="+mj-lt"/>
                <a:ea typeface="Tahoma" pitchFamily="34" charset="0"/>
                <a:cs typeface="Tahoma" pitchFamily="34" charset="0"/>
              </a:rPr>
              <a:t>AN INTERACTION WITH SOCIETY FOR POLICY STUDIES (SPS)</a:t>
            </a:r>
          </a:p>
          <a:p>
            <a:pPr algn="ctr">
              <a:defRPr/>
            </a:pPr>
            <a:r>
              <a:rPr lang="en-US" sz="2500" b="1" baseline="0" dirty="0">
                <a:latin typeface="+mj-lt"/>
                <a:ea typeface="Tahoma" pitchFamily="34" charset="0"/>
                <a:cs typeface="Tahoma" pitchFamily="34" charset="0"/>
              </a:rPr>
              <a:t/>
            </a:r>
            <a:br>
              <a:rPr lang="en-US" sz="2500" b="1" baseline="0" dirty="0">
                <a:latin typeface="+mj-lt"/>
                <a:ea typeface="Tahoma" pitchFamily="34" charset="0"/>
                <a:cs typeface="Tahoma" pitchFamily="34" charset="0"/>
              </a:rPr>
            </a:br>
            <a:r>
              <a:rPr lang="en-US" sz="2500" b="1" baseline="0" dirty="0">
                <a:latin typeface="+mj-lt"/>
                <a:ea typeface="Tahoma" pitchFamily="34" charset="0"/>
                <a:cs typeface="Tahoma" pitchFamily="34" charset="0"/>
              </a:rPr>
              <a:t>ON</a:t>
            </a:r>
          </a:p>
          <a:p>
            <a:pPr algn="ctr">
              <a:defRPr/>
            </a:pPr>
            <a:r>
              <a:rPr lang="en-US" sz="2500" b="1" baseline="0" dirty="0">
                <a:latin typeface="+mj-lt"/>
                <a:ea typeface="Tahoma" pitchFamily="34" charset="0"/>
                <a:cs typeface="Tahoma" pitchFamily="34" charset="0"/>
              </a:rPr>
              <a:t/>
            </a:r>
            <a:br>
              <a:rPr lang="en-US" sz="2500" b="1" baseline="0" dirty="0">
                <a:latin typeface="+mj-lt"/>
                <a:ea typeface="Tahoma" pitchFamily="34" charset="0"/>
                <a:cs typeface="Tahoma" pitchFamily="34" charset="0"/>
              </a:rPr>
            </a:br>
            <a:r>
              <a:rPr lang="en-US" sz="2500" b="1" baseline="0" dirty="0">
                <a:latin typeface="+mj-lt"/>
                <a:ea typeface="Tahoma" pitchFamily="34" charset="0"/>
                <a:cs typeface="Tahoma" pitchFamily="34" charset="0"/>
              </a:rPr>
              <a:t>THURSDAY JUNE 11, 2015</a:t>
            </a:r>
            <a:br>
              <a:rPr lang="en-US" sz="2500" b="1" baseline="0" dirty="0">
                <a:latin typeface="+mj-lt"/>
                <a:ea typeface="Tahoma" pitchFamily="34" charset="0"/>
                <a:cs typeface="Tahoma" pitchFamily="34" charset="0"/>
              </a:rPr>
            </a:br>
            <a:endParaRPr lang="en-US" sz="2500" b="1" baseline="0" dirty="0">
              <a:latin typeface="+mj-lt"/>
              <a:ea typeface="Tahoma" pitchFamily="34" charset="0"/>
              <a:cs typeface="Tahoma" pitchFamily="34" charset="0"/>
            </a:endParaRPr>
          </a:p>
          <a:p>
            <a:pPr algn="ctr">
              <a:defRPr/>
            </a:pPr>
            <a:r>
              <a:rPr lang="en-US" sz="2500" b="1" baseline="0" dirty="0">
                <a:latin typeface="+mj-lt"/>
                <a:ea typeface="Tahoma" pitchFamily="34" charset="0"/>
                <a:cs typeface="Tahoma" pitchFamily="34" charset="0"/>
              </a:rPr>
              <a:t>AT</a:t>
            </a:r>
          </a:p>
          <a:p>
            <a:pPr algn="ctr">
              <a:defRPr/>
            </a:pPr>
            <a:endParaRPr lang="en-US" sz="2500" b="1" baseline="0" dirty="0">
              <a:latin typeface="+mj-lt"/>
              <a:ea typeface="Tahoma" pitchFamily="34" charset="0"/>
              <a:cs typeface="Tahoma" pitchFamily="34" charset="0"/>
            </a:endParaRPr>
          </a:p>
          <a:p>
            <a:pPr algn="ctr">
              <a:defRPr/>
            </a:pPr>
            <a:r>
              <a:rPr lang="en-US" sz="2500" b="1" baseline="0" dirty="0">
                <a:latin typeface="+mj-lt"/>
                <a:ea typeface="Tahoma" pitchFamily="34" charset="0"/>
                <a:cs typeface="Tahoma" pitchFamily="34" charset="0"/>
              </a:rPr>
              <a:t>THE EMBASSY OF THE STATE OF KUWAIT</a:t>
            </a:r>
            <a:br>
              <a:rPr lang="en-US" sz="2500" b="1" baseline="0" dirty="0">
                <a:latin typeface="+mj-lt"/>
                <a:ea typeface="Tahoma" pitchFamily="34" charset="0"/>
                <a:cs typeface="Tahoma" pitchFamily="34" charset="0"/>
              </a:rPr>
            </a:br>
            <a:r>
              <a:rPr lang="en-US" sz="2500" b="1" baseline="0" dirty="0">
                <a:latin typeface="+mj-lt"/>
                <a:ea typeface="Tahoma" pitchFamily="34" charset="0"/>
                <a:cs typeface="Tahoma" pitchFamily="34" charset="0"/>
              </a:rPr>
              <a:t>NEW DELHI.</a:t>
            </a:r>
          </a:p>
        </p:txBody>
      </p:sp>
      <p:pic>
        <p:nvPicPr>
          <p:cNvPr id="2051" name="Picture 2" descr="images (5).jpg"/>
          <p:cNvPicPr>
            <a:picLocks noChangeAspect="1"/>
          </p:cNvPicPr>
          <p:nvPr/>
        </p:nvPicPr>
        <p:blipFill>
          <a:blip r:embed="rId2"/>
          <a:srcRect/>
          <a:stretch>
            <a:fillRect/>
          </a:stretch>
        </p:blipFill>
        <p:spPr bwMode="auto">
          <a:xfrm>
            <a:off x="4038600" y="230188"/>
            <a:ext cx="1143000" cy="1293812"/>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28613" y="762000"/>
            <a:ext cx="8815387" cy="5487988"/>
          </a:xfrm>
          <a:prstGeom prst="rect">
            <a:avLst/>
          </a:prstGeom>
          <a:noFill/>
          <a:ln w="9525">
            <a:noFill/>
            <a:miter lim="800000"/>
            <a:headEnd/>
            <a:tailEnd/>
          </a:ln>
          <a:effectLst/>
        </p:spPr>
        <p:txBody>
          <a:bodyPr anchor="ctr">
            <a:spAutoFit/>
          </a:bodyPr>
          <a:lstStyle/>
          <a:p>
            <a:pPr eaLnBrk="0" hangingPunct="0">
              <a:defRPr/>
            </a:pPr>
            <a:r>
              <a:rPr lang="en-US" sz="3200" b="1" dirty="0">
                <a:solidFill>
                  <a:srgbClr val="C00000"/>
                </a:solidFill>
                <a:latin typeface="+mj-lt"/>
                <a:ea typeface="Calibri" pitchFamily="34" charset="0"/>
                <a:cs typeface="Times New Roman" pitchFamily="18" charset="0"/>
              </a:rPr>
              <a:t>                                       Kuwait-India mutual interests</a:t>
            </a:r>
          </a:p>
          <a:p>
            <a:pPr eaLnBrk="0" hangingPunct="0">
              <a:defRPr/>
            </a:pPr>
            <a:endParaRPr lang="en-US" sz="3200" dirty="0">
              <a:solidFill>
                <a:srgbClr val="C00000"/>
              </a:solidFill>
              <a:latin typeface="+mj-lt"/>
            </a:endParaRPr>
          </a:p>
          <a:p>
            <a:pPr eaLnBrk="0" hangingPunct="0">
              <a:lnSpc>
                <a:spcPct val="150000"/>
              </a:lnSpc>
              <a:defRPr/>
            </a:pPr>
            <a:r>
              <a:rPr lang="en-US" sz="2800" dirty="0">
                <a:latin typeface="+mj-lt"/>
                <a:ea typeface="Calibri" pitchFamily="34" charset="0"/>
                <a:cs typeface="Times New Roman" pitchFamily="18" charset="0"/>
              </a:rPr>
              <a:t>*   Long term crude oil supply to India (10-15 years)</a:t>
            </a:r>
            <a:endParaRPr lang="en-US" sz="2800" dirty="0">
              <a:latin typeface="+mj-lt"/>
            </a:endParaRPr>
          </a:p>
          <a:p>
            <a:pPr eaLnBrk="0" hangingPunct="0">
              <a:lnSpc>
                <a:spcPct val="150000"/>
              </a:lnSpc>
              <a:defRPr/>
            </a:pPr>
            <a:r>
              <a:rPr lang="en-US" sz="2800" dirty="0">
                <a:latin typeface="+mj-lt"/>
                <a:ea typeface="Calibri" pitchFamily="34" charset="0"/>
                <a:cs typeface="Times New Roman" pitchFamily="18" charset="0"/>
              </a:rPr>
              <a:t>*   Building and establishing Strategic reserve/hub for Kuwaiti Crude Oil.</a:t>
            </a:r>
            <a:endParaRPr lang="en-US" sz="2800" dirty="0">
              <a:latin typeface="+mj-lt"/>
            </a:endParaRPr>
          </a:p>
          <a:p>
            <a:pPr eaLnBrk="0" hangingPunct="0">
              <a:lnSpc>
                <a:spcPct val="150000"/>
              </a:lnSpc>
              <a:defRPr/>
            </a:pPr>
            <a:r>
              <a:rPr lang="en-US" sz="2800" dirty="0">
                <a:latin typeface="+mj-lt"/>
                <a:ea typeface="Calibri" pitchFamily="34" charset="0"/>
                <a:cs typeface="Times New Roman" pitchFamily="18" charset="0"/>
              </a:rPr>
              <a:t>*   Downstream investment opportunities in petrochemicals.</a:t>
            </a:r>
            <a:endParaRPr lang="en-US" sz="2800" dirty="0">
              <a:latin typeface="+mj-lt"/>
            </a:endParaRPr>
          </a:p>
          <a:p>
            <a:pPr eaLnBrk="0" hangingPunct="0">
              <a:lnSpc>
                <a:spcPct val="150000"/>
              </a:lnSpc>
              <a:defRPr/>
            </a:pPr>
            <a:r>
              <a:rPr lang="en-US" sz="2800" dirty="0">
                <a:latin typeface="+mj-lt"/>
                <a:ea typeface="Calibri" pitchFamily="34" charset="0"/>
                <a:cs typeface="Times New Roman" pitchFamily="18" charset="0"/>
              </a:rPr>
              <a:t>*   Upstream Oil exploration </a:t>
            </a:r>
            <a:r>
              <a:rPr lang="en-US" sz="2800" dirty="0" smtClean="0">
                <a:latin typeface="+mj-lt"/>
                <a:ea typeface="Calibri" pitchFamily="34" charset="0"/>
                <a:cs typeface="Times New Roman" pitchFamily="18" charset="0"/>
              </a:rPr>
              <a:t>in India </a:t>
            </a:r>
            <a:r>
              <a:rPr lang="en-US" sz="2800" dirty="0">
                <a:latin typeface="+mj-lt"/>
                <a:ea typeface="Calibri" pitchFamily="34" charset="0"/>
                <a:cs typeface="Times New Roman" pitchFamily="18" charset="0"/>
              </a:rPr>
              <a:t>- cooperation also in 3rd countries.</a:t>
            </a:r>
            <a:endParaRPr lang="en-US" sz="2800" dirty="0">
              <a:latin typeface="+mj-lt"/>
            </a:endParaRPr>
          </a:p>
          <a:p>
            <a:pPr eaLnBrk="0" hangingPunct="0">
              <a:lnSpc>
                <a:spcPct val="150000"/>
              </a:lnSpc>
              <a:defRPr/>
            </a:pPr>
            <a:r>
              <a:rPr lang="en-US" sz="2800" dirty="0">
                <a:latin typeface="+mj-lt"/>
                <a:ea typeface="Calibri" pitchFamily="34" charset="0"/>
                <a:cs typeface="Times New Roman" pitchFamily="18" charset="0"/>
              </a:rPr>
              <a:t>*   Training programs in the upstream and downstream hydrocarbon sectors.</a:t>
            </a:r>
            <a:endParaRPr lang="en-US" sz="2800" dirty="0">
              <a:latin typeface="+mj-lt"/>
            </a:endParaRPr>
          </a:p>
          <a:p>
            <a:pPr eaLnBrk="0" hangingPunct="0">
              <a:lnSpc>
                <a:spcPct val="150000"/>
              </a:lnSpc>
              <a:defRPr/>
            </a:pPr>
            <a:r>
              <a:rPr lang="en-US" sz="2800" dirty="0">
                <a:latin typeface="+mj-lt"/>
                <a:ea typeface="Calibri" pitchFamily="34" charset="0"/>
                <a:cs typeface="Times New Roman" pitchFamily="18" charset="0"/>
              </a:rPr>
              <a:t>*   Utilization of India's Clean Development Mechanism (CDM) project initiative to mutual </a:t>
            </a:r>
          </a:p>
          <a:p>
            <a:pPr eaLnBrk="0" hangingPunct="0">
              <a:defRPr/>
            </a:pPr>
            <a:r>
              <a:rPr lang="en-US" sz="2800" baseline="0" dirty="0">
                <a:latin typeface="+mj-lt"/>
                <a:ea typeface="Calibri" pitchFamily="34" charset="0"/>
                <a:cs typeface="Times New Roman" pitchFamily="18" charset="0"/>
              </a:rPr>
              <a:t>   </a:t>
            </a:r>
            <a:r>
              <a:rPr lang="en-US" sz="2800" dirty="0">
                <a:latin typeface="+mj-lt"/>
                <a:ea typeface="Calibri" pitchFamily="34" charset="0"/>
                <a:cs typeface="Times New Roman" pitchFamily="18" charset="0"/>
              </a:rPr>
              <a:t>advantage.</a:t>
            </a:r>
          </a:p>
          <a:p>
            <a:pPr eaLnBrk="0" hangingPunct="0">
              <a:defRPr/>
            </a:pPr>
            <a:endParaRPr lang="en-US" sz="2800" dirty="0">
              <a:latin typeface="+mj-lt"/>
            </a:endParaRPr>
          </a:p>
          <a:p>
            <a:pPr eaLnBrk="0" hangingPunct="0">
              <a:defRPr/>
            </a:pPr>
            <a:r>
              <a:rPr lang="en-US" sz="2800" dirty="0">
                <a:latin typeface="+mj-lt"/>
                <a:ea typeface="Calibri" pitchFamily="34" charset="0"/>
                <a:cs typeface="Times New Roman" pitchFamily="18" charset="0"/>
              </a:rPr>
              <a:t>*   Opportunities available in India for investment and joint ventures/collaborations in the  </a:t>
            </a:r>
            <a:br>
              <a:rPr lang="en-US" sz="2800" dirty="0">
                <a:latin typeface="+mj-lt"/>
                <a:ea typeface="Calibri" pitchFamily="34" charset="0"/>
                <a:cs typeface="Times New Roman" pitchFamily="18" charset="0"/>
              </a:rPr>
            </a:br>
            <a:r>
              <a:rPr lang="en-US" sz="2800" dirty="0">
                <a:latin typeface="+mj-lt"/>
                <a:ea typeface="Calibri" pitchFamily="34" charset="0"/>
                <a:cs typeface="Times New Roman" pitchFamily="18" charset="0"/>
              </a:rPr>
              <a:t>     petroleum and related sectors.</a:t>
            </a:r>
          </a:p>
          <a:p>
            <a:pPr eaLnBrk="0" hangingPunct="0">
              <a:defRPr/>
            </a:pPr>
            <a:endParaRPr lang="en-US" sz="2800" dirty="0">
              <a:latin typeface="+mj-lt"/>
            </a:endParaRPr>
          </a:p>
          <a:p>
            <a:pPr eaLnBrk="0" hangingPunct="0">
              <a:defRPr/>
            </a:pPr>
            <a:r>
              <a:rPr lang="en-US" sz="2800" dirty="0">
                <a:latin typeface="+mj-lt"/>
                <a:ea typeface="Calibri" pitchFamily="34" charset="0"/>
                <a:cs typeface="Times New Roman" pitchFamily="18" charset="0"/>
              </a:rPr>
              <a:t>*   Possibility for bidding with the Indian firm in the forthcoming round of NELP (New </a:t>
            </a:r>
            <a:br>
              <a:rPr lang="en-US" sz="2800" dirty="0">
                <a:latin typeface="+mj-lt"/>
                <a:ea typeface="Calibri" pitchFamily="34" charset="0"/>
                <a:cs typeface="Times New Roman" pitchFamily="18" charset="0"/>
              </a:rPr>
            </a:br>
            <a:r>
              <a:rPr lang="en-US" sz="2800" dirty="0">
                <a:latin typeface="+mj-lt"/>
                <a:ea typeface="Calibri" pitchFamily="34" charset="0"/>
                <a:cs typeface="Times New Roman" pitchFamily="18" charset="0"/>
              </a:rPr>
              <a:t>    Exploration Licensing Policy)</a:t>
            </a:r>
            <a:endParaRPr lang="en-US" sz="2800" dirty="0">
              <a:latin typeface="+mj-lt"/>
            </a:endParaRPr>
          </a:p>
        </p:txBody>
      </p:sp>
      <p:pic>
        <p:nvPicPr>
          <p:cNvPr id="11267"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1143000"/>
          </a:xfrm>
        </p:spPr>
        <p:txBody>
          <a:bodyPr/>
          <a:lstStyle/>
          <a:p>
            <a:pPr eaLnBrk="1" hangingPunct="1"/>
            <a:r>
              <a:rPr lang="en-US" sz="2400" b="1" smtClean="0">
                <a:solidFill>
                  <a:srgbClr val="B21107"/>
                </a:solidFill>
              </a:rPr>
              <a:t>Science  &amp; Technology, information Technology &amp; Communications, Health and Education</a:t>
            </a:r>
          </a:p>
        </p:txBody>
      </p:sp>
      <p:sp>
        <p:nvSpPr>
          <p:cNvPr id="35843" name="Rectangle 3"/>
          <p:cNvSpPr>
            <a:spLocks noGrp="1" noChangeArrowheads="1"/>
          </p:cNvSpPr>
          <p:nvPr>
            <p:ph sz="half" idx="1"/>
          </p:nvPr>
        </p:nvSpPr>
        <p:spPr>
          <a:effectLst>
            <a:outerShdw dist="35921" dir="2700000" algn="ctr" rotWithShape="0">
              <a:schemeClr val="bg2"/>
            </a:outerShdw>
          </a:effectLst>
        </p:spPr>
        <p:txBody>
          <a:bodyPr rtlCol="0">
            <a:normAutofit lnSpcReduction="10000"/>
          </a:bodyPr>
          <a:lstStyle/>
          <a:p>
            <a:pPr marL="274320" indent="-274320" eaLnBrk="1" fontAlgn="auto" hangingPunct="1">
              <a:spcAft>
                <a:spcPts val="0"/>
              </a:spcAft>
              <a:buFont typeface="Wingdings"/>
              <a:buChar char=""/>
              <a:defRPr/>
            </a:pPr>
            <a:r>
              <a:rPr lang="en-US" sz="1800" dirty="0" smtClean="0"/>
              <a:t>Research &amp;development</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Research projects with application potential in medium to long term</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Joint venture with commercial values</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Molecular diagnostic</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Stem cell</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Water science and technology</a:t>
            </a:r>
          </a:p>
        </p:txBody>
      </p:sp>
      <p:sp>
        <p:nvSpPr>
          <p:cNvPr id="35844" name="Rectangle 4"/>
          <p:cNvSpPr>
            <a:spLocks noGrp="1" noChangeArrowheads="1"/>
          </p:cNvSpPr>
          <p:nvPr>
            <p:ph sz="half" idx="2"/>
          </p:nvPr>
        </p:nvSpPr>
        <p:spPr>
          <a:effectLst>
            <a:outerShdw dist="35921" dir="2700000" algn="ctr" rotWithShape="0">
              <a:schemeClr val="bg2"/>
            </a:outerShdw>
          </a:effectLst>
        </p:spPr>
        <p:txBody>
          <a:bodyPr rtlCol="0">
            <a:normAutofit lnSpcReduction="10000"/>
          </a:bodyPr>
          <a:lstStyle/>
          <a:p>
            <a:pPr marL="274320" indent="-274320" eaLnBrk="1" fontAlgn="auto" hangingPunct="1">
              <a:spcAft>
                <a:spcPts val="0"/>
              </a:spcAft>
              <a:buFont typeface="Wingdings"/>
              <a:buChar char=""/>
              <a:defRPr/>
            </a:pPr>
            <a:r>
              <a:rPr lang="en-US" sz="1800" dirty="0" smtClean="0"/>
              <a:t>Environmental/climate modeling</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Occupational health</a:t>
            </a:r>
          </a:p>
          <a:p>
            <a:pPr marL="274320" indent="-274320" eaLnBrk="1" fontAlgn="auto" hangingPunct="1">
              <a:spcAft>
                <a:spcPts val="0"/>
              </a:spcAft>
              <a:buFont typeface="Wingdings"/>
              <a:buChar char=""/>
              <a:defRPr/>
            </a:pPr>
            <a:endParaRPr lang="en-US" sz="1800" dirty="0"/>
          </a:p>
          <a:p>
            <a:pPr marL="274320" indent="-274320" eaLnBrk="1" fontAlgn="auto" hangingPunct="1">
              <a:spcAft>
                <a:spcPts val="0"/>
              </a:spcAft>
              <a:buFont typeface="Wingdings"/>
              <a:buNone/>
              <a:defRPr/>
            </a:pPr>
            <a:endParaRPr lang="en-US" sz="1800" dirty="0" smtClean="0"/>
          </a:p>
          <a:p>
            <a:pPr marL="274320" indent="-274320" eaLnBrk="1" fontAlgn="auto" hangingPunct="1">
              <a:spcAft>
                <a:spcPts val="0"/>
              </a:spcAft>
              <a:buFont typeface="Wingdings"/>
              <a:buChar char=""/>
              <a:defRPr/>
            </a:pPr>
            <a:r>
              <a:rPr lang="en-US" sz="1800" dirty="0" smtClean="0"/>
              <a:t>Communicable/ endemic and genetic diseases</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Biotechnology   </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Alternate energy</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sz="1800" dirty="0" smtClean="0"/>
              <a:t>Opportunity of civil nuclear cooperation</a:t>
            </a:r>
          </a:p>
          <a:p>
            <a:pPr marL="274320" indent="-274320" eaLnBrk="1" fontAlgn="auto" hangingPunct="1">
              <a:lnSpc>
                <a:spcPct val="90000"/>
              </a:lnSpc>
              <a:spcAft>
                <a:spcPts val="0"/>
              </a:spcAft>
              <a:buFont typeface="Wingdings"/>
              <a:buChar char=""/>
              <a:defRPr/>
            </a:pPr>
            <a:endParaRPr lang="en-US" sz="1800" dirty="0" smtClean="0"/>
          </a:p>
        </p:txBody>
      </p:sp>
      <p:pic>
        <p:nvPicPr>
          <p:cNvPr id="12293"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p:nvPr>
        </p:nvSpPr>
        <p:spPr>
          <a:xfrm>
            <a:off x="0" y="658813"/>
            <a:ext cx="8534400" cy="6199187"/>
          </a:xfrm>
        </p:spPr>
        <p:txBody>
          <a:bodyPr/>
          <a:lstStyle/>
          <a:p>
            <a:pPr algn="just">
              <a:buFont typeface="Arial" pitchFamily="34" charset="0"/>
              <a:buNone/>
            </a:pPr>
            <a:r>
              <a:rPr lang="en-US" sz="2200" dirty="0" smtClean="0"/>
              <a:t>      </a:t>
            </a:r>
            <a:r>
              <a:rPr lang="en-US" sz="2400" b="1" dirty="0" smtClean="0">
                <a:solidFill>
                  <a:srgbClr val="AA280E"/>
                </a:solidFill>
              </a:rPr>
              <a:t>Scientific and technical cooperation between Kuwait and India</a:t>
            </a:r>
            <a:endParaRPr lang="en-US" sz="2200" dirty="0" smtClean="0"/>
          </a:p>
          <a:p>
            <a:pPr>
              <a:lnSpc>
                <a:spcPct val="150000"/>
              </a:lnSpc>
              <a:buFont typeface="Arial" pitchFamily="34" charset="0"/>
              <a:buNone/>
            </a:pPr>
            <a:r>
              <a:rPr lang="en-US" sz="2200" dirty="0" smtClean="0"/>
              <a:t>     </a:t>
            </a:r>
            <a:r>
              <a:rPr lang="en-US" sz="2200" dirty="0" smtClean="0"/>
              <a:t> A </a:t>
            </a:r>
            <a:r>
              <a:rPr lang="en-US" sz="2200" dirty="0" smtClean="0"/>
              <a:t>Delegation from the  Kuwait Institute for Scientific Research (KISR), headed by the  Director-General’s visit to India during the period from 18 to 23 November 2013 and held talks with  Department of Science &amp; Technology  (DST) &amp; Council for Scientific &amp; Industrial  Research (CSIR ) concluded by signing a cooperation agreement between the Kuwait Institute</a:t>
            </a:r>
            <a:br>
              <a:rPr lang="en-US" sz="2200" dirty="0" smtClean="0"/>
            </a:br>
            <a:r>
              <a:rPr lang="en-US" sz="2200" dirty="0" smtClean="0"/>
              <a:t>for Scientific Research and the Indian government in the field of cooperation in science and technology. Also a memorandum of understanding between the Kuwait Institute for Scientific Research and the Indian Council for Scientific  Studies  was signed.</a:t>
            </a:r>
          </a:p>
        </p:txBody>
      </p:sp>
      <p:pic>
        <p:nvPicPr>
          <p:cNvPr id="13315"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81000" y="1143000"/>
            <a:ext cx="8534400" cy="5386388"/>
          </a:xfrm>
          <a:prstGeom prst="rect">
            <a:avLst/>
          </a:prstGeom>
          <a:noFill/>
          <a:ln w="9525">
            <a:noFill/>
            <a:miter lim="800000"/>
            <a:headEnd/>
            <a:tailEnd/>
          </a:ln>
        </p:spPr>
        <p:txBody>
          <a:bodyPr anchor="ctr">
            <a:spAutoFit/>
          </a:bodyPr>
          <a:lstStyle/>
          <a:p>
            <a:pPr eaLnBrk="0" hangingPunct="0"/>
            <a:r>
              <a:rPr lang="en-US" sz="3600" b="1">
                <a:solidFill>
                  <a:srgbClr val="AA280E"/>
                </a:solidFill>
                <a:latin typeface="Times New Roman" pitchFamily="18" charset="0"/>
                <a:ea typeface="Calibri" pitchFamily="34" charset="0"/>
                <a:cs typeface="Times New Roman" pitchFamily="18" charset="0"/>
              </a:rPr>
              <a:t>                                       CIVIL AVIATION</a:t>
            </a:r>
          </a:p>
          <a:p>
            <a:pPr eaLnBrk="0" hangingPunct="0"/>
            <a:endParaRPr lang="en-US" sz="3200" b="1">
              <a:solidFill>
                <a:srgbClr val="FF0000"/>
              </a:solidFill>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Kuwait and India are operating direct flights between Kuwait and numbers of Indian </a:t>
            </a:r>
            <a:br>
              <a:rPr lang="en-US" sz="2800">
                <a:latin typeface="Times New Roman" pitchFamily="18" charset="0"/>
                <a:ea typeface="Calibri" pitchFamily="34" charset="0"/>
                <a:cs typeface="Times New Roman" pitchFamily="18" charset="0"/>
              </a:rPr>
            </a:br>
            <a:r>
              <a:rPr lang="en-US" sz="2800">
                <a:latin typeface="Times New Roman" pitchFamily="18" charset="0"/>
                <a:ea typeface="Calibri" pitchFamily="34" charset="0"/>
                <a:cs typeface="Times New Roman" pitchFamily="18" charset="0"/>
              </a:rPr>
              <a:t>      cities.Kuwait Airways have daily direct flights to Delhi, Mumbai, Cochin, Chennai </a:t>
            </a:r>
            <a:br>
              <a:rPr lang="en-US" sz="2800">
                <a:latin typeface="Times New Roman" pitchFamily="18" charset="0"/>
                <a:ea typeface="Calibri" pitchFamily="34" charset="0"/>
                <a:cs typeface="Times New Roman" pitchFamily="18" charset="0"/>
              </a:rPr>
            </a:br>
            <a:r>
              <a:rPr lang="en-US" sz="2800">
                <a:latin typeface="Times New Roman" pitchFamily="18" charset="0"/>
                <a:ea typeface="Calibri" pitchFamily="34" charset="0"/>
                <a:cs typeface="Times New Roman" pitchFamily="18" charset="0"/>
              </a:rPr>
              <a:t>      and Trivandrum.</a:t>
            </a:r>
            <a:endParaRPr lang="en-US" sz="2800">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Kuwait Airways will operate direct flights to Ahmadabad and Bangalore from </a:t>
            </a:r>
            <a:br>
              <a:rPr lang="en-US" sz="2800">
                <a:latin typeface="Times New Roman" pitchFamily="18" charset="0"/>
                <a:ea typeface="Calibri" pitchFamily="34" charset="0"/>
                <a:cs typeface="Times New Roman" pitchFamily="18" charset="0"/>
              </a:rPr>
            </a:br>
            <a:r>
              <a:rPr lang="en-US" sz="2800">
                <a:latin typeface="Times New Roman" pitchFamily="18" charset="0"/>
                <a:ea typeface="Calibri" pitchFamily="34" charset="0"/>
                <a:cs typeface="Times New Roman" pitchFamily="18" charset="0"/>
              </a:rPr>
              <a:t>      September 2015</a:t>
            </a:r>
          </a:p>
          <a:p>
            <a:pPr eaLnBrk="0" hangingPunct="0"/>
            <a:endParaRPr lang="en-US" sz="2800">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Increase capacity entitlements (5200 to 12000 seats).</a:t>
            </a:r>
          </a:p>
          <a:p>
            <a:pPr eaLnBrk="0" hangingPunct="0"/>
            <a:endParaRPr lang="en-US" sz="2800">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Provide access to additional points in India (Ahmadabad, Bangalore from September </a:t>
            </a:r>
            <a:br>
              <a:rPr lang="en-US" sz="2800">
                <a:latin typeface="Times New Roman" pitchFamily="18" charset="0"/>
                <a:ea typeface="Calibri" pitchFamily="34" charset="0"/>
                <a:cs typeface="Times New Roman" pitchFamily="18" charset="0"/>
              </a:rPr>
            </a:br>
            <a:r>
              <a:rPr lang="en-US" sz="2800">
                <a:latin typeface="Times New Roman" pitchFamily="18" charset="0"/>
                <a:ea typeface="Calibri" pitchFamily="34" charset="0"/>
                <a:cs typeface="Times New Roman" pitchFamily="18" charset="0"/>
              </a:rPr>
              <a:t>     2015.</a:t>
            </a:r>
          </a:p>
          <a:p>
            <a:pPr eaLnBrk="0" hangingPunct="0"/>
            <a:endParaRPr lang="en-US" sz="2800">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Opening new roots for private airlines .</a:t>
            </a:r>
          </a:p>
          <a:p>
            <a:pPr eaLnBrk="0" hangingPunct="0"/>
            <a:endParaRPr lang="en-US" sz="2800">
              <a:ea typeface="Calibri" pitchFamily="34" charset="0"/>
              <a:cs typeface="Times New Roman" pitchFamily="18" charset="0"/>
            </a:endParaRPr>
          </a:p>
          <a:p>
            <a:pPr eaLnBrk="0" hangingPunct="0"/>
            <a:r>
              <a:rPr lang="en-US" sz="2800">
                <a:latin typeface="Times New Roman" pitchFamily="18" charset="0"/>
                <a:ea typeface="Calibri" pitchFamily="34" charset="0"/>
                <a:cs typeface="Times New Roman" pitchFamily="18" charset="0"/>
              </a:rPr>
              <a:t>*    From India to Kuwait there are a number of direct flights operated by Air India, Jet  </a:t>
            </a:r>
            <a:br>
              <a:rPr lang="en-US" sz="2800">
                <a:latin typeface="Times New Roman" pitchFamily="18" charset="0"/>
                <a:ea typeface="Calibri" pitchFamily="34" charset="0"/>
                <a:cs typeface="Times New Roman" pitchFamily="18" charset="0"/>
              </a:rPr>
            </a:br>
            <a:r>
              <a:rPr lang="en-US" sz="2800">
                <a:latin typeface="Times New Roman" pitchFamily="18" charset="0"/>
                <a:ea typeface="Calibri" pitchFamily="34" charset="0"/>
                <a:cs typeface="Times New Roman" pitchFamily="18" charset="0"/>
              </a:rPr>
              <a:t>       Airways and soon a service of Spice jet will operate to Kuwait </a:t>
            </a:r>
            <a:endParaRPr lang="en-US" sz="2800">
              <a:ea typeface="Calibri" pitchFamily="34" charset="0"/>
              <a:cs typeface="Times New Roman" pitchFamily="18" charset="0"/>
            </a:endParaRPr>
          </a:p>
        </p:txBody>
      </p:sp>
      <p:pic>
        <p:nvPicPr>
          <p:cNvPr id="14339"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1260475"/>
          <a:ext cx="8153399" cy="5520690"/>
        </p:xfrm>
        <a:graphic>
          <a:graphicData uri="http://schemas.openxmlformats.org/drawingml/2006/table">
            <a:tbl>
              <a:tblPr/>
              <a:tblGrid>
                <a:gridCol w="381000"/>
                <a:gridCol w="2468733"/>
                <a:gridCol w="4465467"/>
                <a:gridCol w="838199"/>
              </a:tblGrid>
              <a:tr h="416328">
                <a:tc>
                  <a:txBody>
                    <a:bodyPr/>
                    <a:lstStyle/>
                    <a:p>
                      <a:pPr marL="0" marR="0" algn="ctr">
                        <a:lnSpc>
                          <a:spcPct val="115000"/>
                        </a:lnSpc>
                        <a:spcBef>
                          <a:spcPts val="0"/>
                        </a:spcBef>
                        <a:spcAft>
                          <a:spcPts val="0"/>
                        </a:spcAft>
                      </a:pPr>
                      <a:r>
                        <a:rPr lang="en-US" sz="900" dirty="0">
                          <a:solidFill>
                            <a:srgbClr val="000000"/>
                          </a:solidFill>
                          <a:latin typeface="Arial"/>
                          <a:ea typeface="Times New Roman"/>
                          <a:cs typeface="Arial"/>
                        </a:rPr>
                        <a:t>S. </a:t>
                      </a:r>
                      <a:endParaRPr lang="en-US" sz="900" dirty="0">
                        <a:latin typeface="Calibri"/>
                        <a:ea typeface="Calibri"/>
                        <a:cs typeface="Arial"/>
                      </a:endParaRPr>
                    </a:p>
                    <a:p>
                      <a:pPr marL="0" marR="0" algn="ctr">
                        <a:lnSpc>
                          <a:spcPct val="115000"/>
                        </a:lnSpc>
                        <a:spcBef>
                          <a:spcPts val="0"/>
                        </a:spcBef>
                        <a:spcAft>
                          <a:spcPts val="0"/>
                        </a:spcAft>
                      </a:pPr>
                      <a:r>
                        <a:rPr lang="en-US" sz="900" dirty="0">
                          <a:solidFill>
                            <a:srgbClr val="000000"/>
                          </a:solidFill>
                          <a:latin typeface="Arial"/>
                          <a:ea typeface="Times New Roman"/>
                          <a:cs typeface="Arial"/>
                        </a:rPr>
                        <a:t>No.</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Arial"/>
                          <a:ea typeface="Times New Roman"/>
                          <a:cs typeface="Arial"/>
                        </a:rPr>
                        <a:t>Name of Company</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Arial"/>
                          <a:ea typeface="Times New Roman"/>
                          <a:cs typeface="Arial"/>
                        </a:rPr>
                        <a:t>Project /</a:t>
                      </a:r>
                      <a:endParaRPr lang="en-US" sz="900">
                        <a:latin typeface="Calibri"/>
                        <a:ea typeface="Calibri"/>
                        <a:cs typeface="Arial"/>
                      </a:endParaRPr>
                    </a:p>
                    <a:p>
                      <a:pPr marL="0" marR="0" algn="ctr">
                        <a:lnSpc>
                          <a:spcPct val="115000"/>
                        </a:lnSpc>
                        <a:spcBef>
                          <a:spcPts val="0"/>
                        </a:spcBef>
                        <a:spcAft>
                          <a:spcPts val="0"/>
                        </a:spcAft>
                      </a:pPr>
                      <a:r>
                        <a:rPr lang="en-US" sz="900">
                          <a:solidFill>
                            <a:srgbClr val="000000"/>
                          </a:solidFill>
                          <a:latin typeface="Arial"/>
                          <a:ea typeface="Times New Roman"/>
                          <a:cs typeface="Arial"/>
                        </a:rPr>
                        <a:t>Month of award of contract</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Arial"/>
                          <a:ea typeface="Times New Roman"/>
                          <a:cs typeface="Arial"/>
                        </a:rPr>
                        <a:t>Amount In</a:t>
                      </a:r>
                      <a:endParaRPr lang="en-US" sz="900">
                        <a:latin typeface="Calibri"/>
                        <a:ea typeface="Calibri"/>
                        <a:cs typeface="Arial"/>
                      </a:endParaRPr>
                    </a:p>
                    <a:p>
                      <a:pPr marL="0" marR="0" algn="ctr">
                        <a:lnSpc>
                          <a:spcPct val="115000"/>
                        </a:lnSpc>
                        <a:spcBef>
                          <a:spcPts val="0"/>
                        </a:spcBef>
                        <a:spcAft>
                          <a:spcPts val="0"/>
                        </a:spcAft>
                      </a:pPr>
                      <a:r>
                        <a:rPr lang="en-US" sz="900">
                          <a:solidFill>
                            <a:srgbClr val="000000"/>
                          </a:solidFill>
                          <a:latin typeface="Arial"/>
                          <a:ea typeface="Times New Roman"/>
                          <a:cs typeface="Arial"/>
                        </a:rPr>
                        <a:t>US$</a:t>
                      </a:r>
                      <a:endParaRPr lang="en-US" sz="900">
                        <a:latin typeface="Calibri"/>
                        <a:ea typeface="Calibri"/>
                        <a:cs typeface="Arial"/>
                      </a:endParaRPr>
                    </a:p>
                    <a:p>
                      <a:pPr marL="0" marR="0" algn="ctr">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143">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1.             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Simplex Project Ltd, Kolkata</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Subcontract with Combined Group of Companies of Kuwait to construct some service centres in Sabah Al-Ahmad City</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January 2014</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84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2.             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Punj Lloyd, New Delhi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KNPC’s project of revamping the </a:t>
                      </a:r>
                      <a:r>
                        <a:rPr lang="en-US" sz="900" dirty="0" err="1">
                          <a:solidFill>
                            <a:srgbClr val="000000"/>
                          </a:solidFill>
                          <a:latin typeface="Arial"/>
                          <a:ea typeface="Times New Roman"/>
                          <a:cs typeface="Arial"/>
                        </a:rPr>
                        <a:t>Ahamadi</a:t>
                      </a:r>
                      <a:r>
                        <a:rPr lang="en-US" sz="900" dirty="0">
                          <a:solidFill>
                            <a:srgbClr val="000000"/>
                          </a:solidFill>
                          <a:latin typeface="Arial"/>
                          <a:ea typeface="Times New Roman"/>
                          <a:cs typeface="Arial"/>
                        </a:rPr>
                        <a:t> Fuel Depot</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July </a:t>
                      </a:r>
                      <a:r>
                        <a:rPr lang="en-US" sz="900" i="1" dirty="0" smtClean="0">
                          <a:solidFill>
                            <a:srgbClr val="000000"/>
                          </a:solidFill>
                          <a:latin typeface="Arial"/>
                          <a:ea typeface="Times New Roman"/>
                          <a:cs typeface="Arial"/>
                        </a:rPr>
                        <a:t>2014 </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 </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236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12">
                <a:tc rowSpan="2">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3.             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Shapoorji Pallonji, Mumbai</a:t>
                      </a:r>
                      <a:endParaRPr lang="en-US" sz="900">
                        <a:latin typeface="Calibri"/>
                        <a:ea typeface="Calibri"/>
                        <a:cs typeface="Arial"/>
                      </a:endParaRPr>
                    </a:p>
                    <a:p>
                      <a:pPr marL="0" marR="0">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Al-Sabah Hospital Project </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March 2014</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640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Kuwait University Projects</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December 2014</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514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rowSpan="3">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4.             </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Larsen &amp; Toubro, Mumbai</a:t>
                      </a:r>
                      <a:endParaRPr lang="en-US" sz="900">
                        <a:latin typeface="Calibri"/>
                        <a:ea typeface="Calibri"/>
                        <a:cs typeface="Arial"/>
                      </a:endParaRPr>
                    </a:p>
                    <a:p>
                      <a:pPr marL="0" marR="0">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Ministry of Electricity &amp; Water’s project.</a:t>
                      </a:r>
                      <a:endParaRPr lang="en-US" sz="900">
                        <a:latin typeface="Calibri"/>
                        <a:ea typeface="Calibri"/>
                        <a:cs typeface="Arial"/>
                      </a:endParaRPr>
                    </a:p>
                    <a:p>
                      <a:pPr marL="0" marR="0">
                        <a:lnSpc>
                          <a:spcPct val="115000"/>
                        </a:lnSpc>
                        <a:spcBef>
                          <a:spcPts val="0"/>
                        </a:spcBef>
                        <a:spcAft>
                          <a:spcPts val="0"/>
                        </a:spcAft>
                      </a:pPr>
                      <a:r>
                        <a:rPr lang="en-US" sz="900">
                          <a:solidFill>
                            <a:srgbClr val="000000"/>
                          </a:solidFill>
                          <a:latin typeface="Arial"/>
                          <a:ea typeface="Times New Roman"/>
                          <a:cs typeface="Arial"/>
                        </a:rPr>
                        <a:t>EPC of 7 nos. 132/11 KV Substation</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April 2014</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80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Gas Gathering Centre GC 30;</a:t>
                      </a:r>
                      <a:endParaRPr lang="en-US" sz="900" dirty="0">
                        <a:latin typeface="Calibri"/>
                        <a:ea typeface="Calibri"/>
                        <a:cs typeface="Arial"/>
                      </a:endParaRPr>
                    </a:p>
                    <a:p>
                      <a:pPr marL="0" marR="0">
                        <a:lnSpc>
                          <a:spcPct val="115000"/>
                        </a:lnSpc>
                        <a:spcBef>
                          <a:spcPts val="0"/>
                        </a:spcBef>
                        <a:spcAft>
                          <a:spcPts val="0"/>
                        </a:spcAft>
                      </a:pPr>
                      <a:r>
                        <a:rPr lang="en-US" sz="900" dirty="0">
                          <a:solidFill>
                            <a:srgbClr val="000000"/>
                          </a:solidFill>
                          <a:latin typeface="Arial"/>
                          <a:ea typeface="Times New Roman"/>
                          <a:cs typeface="Arial"/>
                        </a:rPr>
                        <a:t>EPC project by Kuwait Petroleum Company (KPC)</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August 2014</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840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143">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Ministry of Electricity &amp; Water’s project / Kuwait Institute of Scientific Research (KISR)’s project.</a:t>
                      </a:r>
                      <a:endParaRPr lang="en-US" sz="900" dirty="0">
                        <a:latin typeface="Calibri"/>
                        <a:ea typeface="Calibri"/>
                        <a:cs typeface="Arial"/>
                      </a:endParaRPr>
                    </a:p>
                    <a:p>
                      <a:pPr marL="0" marR="0">
                        <a:lnSpc>
                          <a:spcPct val="115000"/>
                        </a:lnSpc>
                        <a:spcBef>
                          <a:spcPts val="0"/>
                        </a:spcBef>
                        <a:spcAft>
                          <a:spcPts val="0"/>
                        </a:spcAft>
                      </a:pPr>
                      <a:r>
                        <a:rPr lang="en-US" sz="900" dirty="0">
                          <a:solidFill>
                            <a:srgbClr val="000000"/>
                          </a:solidFill>
                          <a:latin typeface="Arial"/>
                          <a:ea typeface="Times New Roman"/>
                          <a:cs typeface="Arial"/>
                        </a:rPr>
                        <a:t>EPC of 7 nos. 132/11 KV Substation</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September 2014</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 </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19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rowSpan="2">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5.             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Dodsal, Mumbai </a:t>
                      </a:r>
                      <a:endParaRPr lang="en-US" sz="900">
                        <a:latin typeface="Calibri"/>
                        <a:ea typeface="Calibri"/>
                        <a:cs typeface="Arial"/>
                      </a:endParaRPr>
                    </a:p>
                    <a:p>
                      <a:pPr marL="0" marR="0">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Gas Gathering Centre;</a:t>
                      </a:r>
                      <a:endParaRPr lang="en-US" sz="900">
                        <a:latin typeface="Calibri"/>
                        <a:ea typeface="Calibri"/>
                        <a:cs typeface="Arial"/>
                      </a:endParaRPr>
                    </a:p>
                    <a:p>
                      <a:pPr marL="0" marR="0">
                        <a:lnSpc>
                          <a:spcPct val="115000"/>
                        </a:lnSpc>
                        <a:spcBef>
                          <a:spcPts val="0"/>
                        </a:spcBef>
                        <a:spcAft>
                          <a:spcPts val="0"/>
                        </a:spcAft>
                      </a:pPr>
                      <a:r>
                        <a:rPr lang="en-US" sz="900">
                          <a:solidFill>
                            <a:srgbClr val="000000"/>
                          </a:solidFill>
                          <a:latin typeface="Arial"/>
                          <a:ea typeface="Times New Roman"/>
                          <a:cs typeface="Arial"/>
                        </a:rPr>
                        <a:t>EPC project by Kuwait Petroleum Company (KPC)</a:t>
                      </a:r>
                      <a:endParaRPr lang="en-US" sz="900">
                        <a:latin typeface="Calibri"/>
                        <a:ea typeface="Calibri"/>
                        <a:cs typeface="Arial"/>
                      </a:endParaRPr>
                    </a:p>
                    <a:p>
                      <a:pPr marL="0" marR="0">
                        <a:lnSpc>
                          <a:spcPct val="115000"/>
                        </a:lnSpc>
                        <a:spcBef>
                          <a:spcPts val="0"/>
                        </a:spcBef>
                        <a:spcAft>
                          <a:spcPts val="0"/>
                        </a:spcAft>
                      </a:pPr>
                      <a:r>
                        <a:rPr lang="en-US" sz="900" i="1">
                          <a:solidFill>
                            <a:srgbClr val="000000"/>
                          </a:solidFill>
                          <a:latin typeface="Arial"/>
                          <a:ea typeface="Times New Roman"/>
                          <a:cs typeface="Arial"/>
                        </a:rPr>
                        <a:t>August 2014</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810 million</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28">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Effluent water project of KOC</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September 2014</a:t>
                      </a:r>
                      <a:endParaRPr lang="en-US" sz="900" dirty="0">
                        <a:latin typeface="Calibri"/>
                        <a:ea typeface="Calibri"/>
                        <a:cs typeface="Arial"/>
                      </a:endParaRPr>
                    </a:p>
                    <a:p>
                      <a:pPr marL="0" marR="0">
                        <a:lnSpc>
                          <a:spcPct val="115000"/>
                        </a:lnSpc>
                        <a:spcBef>
                          <a:spcPts val="0"/>
                        </a:spcBef>
                        <a:spcAft>
                          <a:spcPts val="0"/>
                        </a:spcAft>
                      </a:pPr>
                      <a:r>
                        <a:rPr lang="en-US" sz="900" i="1" dirty="0">
                          <a:solidFill>
                            <a:srgbClr val="000000"/>
                          </a:solidFill>
                          <a:latin typeface="Arial"/>
                          <a:ea typeface="Times New Roman"/>
                          <a:cs typeface="Arial"/>
                        </a:rPr>
                        <a:t> </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latin typeface="Arial"/>
                          <a:ea typeface="Times New Roman"/>
                          <a:cs typeface="Arial"/>
                        </a:rPr>
                        <a:t>927 million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107">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Total</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cs typeface="Arial"/>
                        </a:rPr>
                        <a:t> </a:t>
                      </a:r>
                      <a:endParaRPr lang="en-US" sz="90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latin typeface="Arial"/>
                          <a:ea typeface="Times New Roman"/>
                          <a:cs typeface="Arial"/>
                        </a:rPr>
                        <a:t>US$ 4.15 billion</a:t>
                      </a:r>
                      <a:endParaRPr lang="en-US" sz="900" dirty="0">
                        <a:latin typeface="Calibri"/>
                        <a:ea typeface="Calibri"/>
                        <a:cs typeface="Arial"/>
                      </a:endParaRPr>
                    </a:p>
                    <a:p>
                      <a:pPr marL="0" marR="0" algn="r">
                        <a:lnSpc>
                          <a:spcPct val="115000"/>
                        </a:lnSpc>
                        <a:spcBef>
                          <a:spcPts val="0"/>
                        </a:spcBef>
                        <a:spcAft>
                          <a:spcPts val="0"/>
                        </a:spcAft>
                      </a:pPr>
                      <a:r>
                        <a:rPr lang="en-US" sz="900" dirty="0">
                          <a:solidFill>
                            <a:srgbClr val="000000"/>
                          </a:solidFill>
                          <a:latin typeface="Arial"/>
                          <a:ea typeface="Times New Roman"/>
                          <a:cs typeface="Arial"/>
                        </a:rPr>
                        <a:t> </a:t>
                      </a:r>
                      <a:endParaRPr lang="en-US" sz="900" dirty="0">
                        <a:latin typeface="Calibri"/>
                        <a:ea typeface="Calibri"/>
                        <a:cs typeface="Arial"/>
                      </a:endParaRPr>
                    </a:p>
                  </a:txBody>
                  <a:tcPr marL="22981" marR="22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416" name="Rectangle 2"/>
          <p:cNvSpPr>
            <a:spLocks noChangeArrowheads="1"/>
          </p:cNvSpPr>
          <p:nvPr/>
        </p:nvSpPr>
        <p:spPr bwMode="auto">
          <a:xfrm>
            <a:off x="53975" y="574675"/>
            <a:ext cx="8328025" cy="1404938"/>
          </a:xfrm>
          <a:prstGeom prst="rect">
            <a:avLst/>
          </a:prstGeom>
          <a:noFill/>
          <a:ln w="9525">
            <a:noFill/>
            <a:miter lim="800000"/>
            <a:headEnd/>
            <a:tailEnd/>
          </a:ln>
        </p:spPr>
        <p:txBody>
          <a:bodyPr anchor="ctr">
            <a:spAutoFit/>
          </a:bodyPr>
          <a:lstStyle/>
          <a:p>
            <a:pPr eaLnBrk="0" hangingPunct="0"/>
            <a:r>
              <a:rPr lang="en-US" sz="3200" b="1">
                <a:solidFill>
                  <a:srgbClr val="FF0000"/>
                </a:solidFill>
                <a:latin typeface="Calibri" pitchFamily="34" charset="0"/>
                <a:ea typeface="Times New Roman" pitchFamily="18" charset="0"/>
                <a:cs typeface="Arial" pitchFamily="34" charset="0"/>
              </a:rPr>
              <a:t>               </a:t>
            </a:r>
            <a:r>
              <a:rPr lang="en-US" sz="3200" b="1">
                <a:solidFill>
                  <a:srgbClr val="AA280E"/>
                </a:solidFill>
                <a:latin typeface="Calibri" pitchFamily="34" charset="0"/>
                <a:ea typeface="Times New Roman" pitchFamily="18" charset="0"/>
                <a:cs typeface="Arial" pitchFamily="34" charset="0"/>
              </a:rPr>
              <a:t>Contracts awarded to Indian companies in Kuwait  in 2014</a:t>
            </a:r>
            <a:endParaRPr lang="en-US" sz="3200" b="1">
              <a:solidFill>
                <a:srgbClr val="FF0000"/>
              </a:solidFill>
              <a:ea typeface="Times New Roman" pitchFamily="18" charset="0"/>
              <a:cs typeface="Arial" pitchFamily="34" charset="0"/>
            </a:endParaRPr>
          </a:p>
          <a:p>
            <a:pPr eaLnBrk="0" hangingPunct="0"/>
            <a:r>
              <a:rPr lang="en-US" sz="3200" b="1">
                <a:solidFill>
                  <a:srgbClr val="FF0000"/>
                </a:solidFill>
                <a:latin typeface="Calibri" pitchFamily="34" charset="0"/>
                <a:ea typeface="Times New Roman" pitchFamily="18" charset="0"/>
                <a:cs typeface="Arial" pitchFamily="34" charset="0"/>
              </a:rPr>
              <a:t> </a:t>
            </a:r>
            <a:endParaRPr lang="en-US" sz="3200" b="1">
              <a:solidFill>
                <a:srgbClr val="FF0000"/>
              </a:solidFill>
              <a:ea typeface="Times New Roman" pitchFamily="18" charset="0"/>
              <a:cs typeface="Arial" pitchFamily="34" charset="0"/>
            </a:endParaRPr>
          </a:p>
          <a:p>
            <a:pPr eaLnBrk="0" hangingPunct="0"/>
            <a:r>
              <a:rPr lang="en-US" sz="3200" b="1">
                <a:solidFill>
                  <a:srgbClr val="FF0000"/>
                </a:solidFill>
                <a:latin typeface="Calibri" pitchFamily="34" charset="0"/>
                <a:ea typeface="Times New Roman" pitchFamily="18" charset="0"/>
                <a:cs typeface="Arial" pitchFamily="34" charset="0"/>
              </a:rPr>
              <a:t> </a:t>
            </a:r>
            <a:endParaRPr lang="en-US" sz="3200" b="1">
              <a:solidFill>
                <a:srgbClr val="FF0000"/>
              </a:solidFill>
              <a:ea typeface="Times New Roman" pitchFamily="18" charset="0"/>
              <a:cs typeface="Arial" pitchFamily="34" charset="0"/>
            </a:endParaRPr>
          </a:p>
          <a:p>
            <a:pPr eaLnBrk="0" hangingPunct="0"/>
            <a:r>
              <a:rPr lang="en-US" sz="3200" b="1">
                <a:solidFill>
                  <a:srgbClr val="FF0000"/>
                </a:solidFill>
                <a:latin typeface="Calibri" pitchFamily="34" charset="0"/>
                <a:ea typeface="Times New Roman" pitchFamily="18" charset="0"/>
                <a:cs typeface="Arial" pitchFamily="34" charset="0"/>
              </a:rPr>
              <a:t> </a:t>
            </a:r>
            <a:endParaRPr lang="en-US" sz="3200" b="1">
              <a:solidFill>
                <a:srgbClr val="FF0000"/>
              </a:solidFill>
              <a:ea typeface="Times New Roman" pitchFamily="18" charset="0"/>
              <a:cs typeface="Arial" pitchFamily="34" charset="0"/>
            </a:endParaRPr>
          </a:p>
        </p:txBody>
      </p:sp>
      <p:pic>
        <p:nvPicPr>
          <p:cNvPr id="15417" name="Picture 7"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33400"/>
            <a:ext cx="8091488" cy="1143000"/>
          </a:xfrm>
        </p:spPr>
        <p:txBody>
          <a:bodyPr/>
          <a:lstStyle/>
          <a:p>
            <a:pPr eaLnBrk="1" hangingPunct="1"/>
            <a:r>
              <a:rPr lang="en-US" sz="2400" b="1" smtClean="0">
                <a:solidFill>
                  <a:srgbClr val="B21107"/>
                </a:solidFill>
              </a:rPr>
              <a:t>Cooperation in developing Projects</a:t>
            </a:r>
            <a:endParaRPr lang="en-US" sz="2400" b="1" smtClean="0"/>
          </a:p>
        </p:txBody>
      </p:sp>
      <p:sp>
        <p:nvSpPr>
          <p:cNvPr id="39939" name="Rectangle 3"/>
          <p:cNvSpPr>
            <a:spLocks noGrp="1" noChangeArrowheads="1"/>
          </p:cNvSpPr>
          <p:nvPr>
            <p:ph idx="1"/>
          </p:nvPr>
        </p:nvSpPr>
        <p:spPr>
          <a:xfrm>
            <a:off x="152400" y="1600200"/>
            <a:ext cx="8464550" cy="4525963"/>
          </a:xfrm>
          <a:effectLst>
            <a:outerShdw dist="35921" dir="2700000" algn="ctr" rotWithShape="0">
              <a:schemeClr val="bg2"/>
            </a:outerShdw>
          </a:effectLst>
        </p:spPr>
        <p:txBody>
          <a:bodyPr rtlCol="0">
            <a:normAutofit/>
          </a:bodyPr>
          <a:lstStyle/>
          <a:p>
            <a:pPr algn="just" eaLnBrk="1" fontAlgn="auto" hangingPunct="1">
              <a:lnSpc>
                <a:spcPct val="150000"/>
              </a:lnSpc>
              <a:spcAft>
                <a:spcPts val="0"/>
              </a:spcAft>
              <a:buFont typeface="Wingdings" pitchFamily="2" charset="2"/>
              <a:buNone/>
              <a:defRPr/>
            </a:pPr>
            <a:r>
              <a:rPr lang="en-US" dirty="0" smtClean="0"/>
              <a:t>   India received 8 developing loans through Kuwait Fund for Arabic Development with total amount of KD 81,870,000 (US$ 292,915,913).</a:t>
            </a:r>
          </a:p>
        </p:txBody>
      </p:sp>
      <p:pic>
        <p:nvPicPr>
          <p:cNvPr id="16388"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0" y="841375"/>
            <a:ext cx="8686800" cy="5965736"/>
          </a:xfrm>
          <a:prstGeom prst="rect">
            <a:avLst/>
          </a:prstGeom>
          <a:noFill/>
          <a:ln w="9525">
            <a:noFill/>
            <a:miter lim="800000"/>
            <a:headEnd/>
            <a:tailEnd/>
          </a:ln>
        </p:spPr>
        <p:txBody>
          <a:bodyPr lIns="457056" bIns="0" anchor="ctr">
            <a:spAutoFit/>
          </a:bodyPr>
          <a:lstStyle/>
          <a:p>
            <a:pPr algn="ctr" eaLnBrk="0" hangingPunct="0"/>
            <a:r>
              <a:rPr lang="en-GB" sz="2400" b="1" dirty="0">
                <a:solidFill>
                  <a:srgbClr val="C00000"/>
                </a:solidFill>
                <a:latin typeface="Tahoma" pitchFamily="34" charset="0"/>
                <a:cs typeface="Tahoma" pitchFamily="34" charset="0"/>
              </a:rPr>
              <a:t>Transform Kuwait into a world class </a:t>
            </a:r>
            <a:r>
              <a:rPr lang="en-US" sz="2400" b="1" dirty="0">
                <a:solidFill>
                  <a:srgbClr val="C00000"/>
                </a:solidFill>
                <a:latin typeface="Tahoma" pitchFamily="34" charset="0"/>
                <a:cs typeface="Tahoma" pitchFamily="34" charset="0"/>
              </a:rPr>
              <a:t>financial and</a:t>
            </a:r>
            <a:r>
              <a:rPr lang="en-GB" sz="2400" b="1" dirty="0">
                <a:solidFill>
                  <a:srgbClr val="C00000"/>
                </a:solidFill>
                <a:latin typeface="Tahoma" pitchFamily="34" charset="0"/>
                <a:cs typeface="Tahoma" pitchFamily="34" charset="0"/>
              </a:rPr>
              <a:t> commercial centre. </a:t>
            </a:r>
          </a:p>
          <a:p>
            <a:pPr eaLnBrk="0" hangingPunct="0"/>
            <a:endParaRPr lang="en-US" sz="800" dirty="0"/>
          </a:p>
          <a:p>
            <a:pPr eaLnBrk="0" hangingPunct="0"/>
            <a:r>
              <a:rPr lang="en-US" sz="2000" b="1" u="sng" dirty="0" smtClean="0">
                <a:latin typeface="Tahoma" pitchFamily="34" charset="0"/>
                <a:cs typeface="Tahoma" pitchFamily="34" charset="0"/>
              </a:rPr>
              <a:t>Reasons to invest in Kuwait</a:t>
            </a:r>
          </a:p>
          <a:p>
            <a:pPr eaLnBrk="0" hangingPunct="0"/>
            <a:endParaRPr lang="en-US" sz="800" dirty="0"/>
          </a:p>
          <a:p>
            <a:pPr eaLnBrk="0" hangingPunct="0">
              <a:lnSpc>
                <a:spcPct val="150000"/>
              </a:lnSpc>
            </a:pPr>
            <a:r>
              <a:rPr lang="en-GB" sz="2000" dirty="0">
                <a:latin typeface="Tahoma" pitchFamily="34" charset="0"/>
                <a:ea typeface="Times New Roman" pitchFamily="18" charset="0"/>
                <a:cs typeface="Tahoma" pitchFamily="34" charset="0"/>
              </a:rPr>
              <a:t>*   Stable Regime</a:t>
            </a:r>
            <a:endParaRPr lang="en-US" sz="2000" dirty="0">
              <a:ea typeface="Times New Roman" pitchFamily="18" charset="0"/>
              <a:cs typeface="Tahoma" pitchFamily="34" charset="0"/>
            </a:endParaRPr>
          </a:p>
          <a:p>
            <a:pPr eaLnBrk="0" hangingPunct="0">
              <a:lnSpc>
                <a:spcPct val="150000"/>
              </a:lnSpc>
            </a:pPr>
            <a:r>
              <a:rPr lang="en-GB" sz="2000" dirty="0">
                <a:latin typeface="Tahoma" pitchFamily="34" charset="0"/>
                <a:ea typeface="Times New Roman" pitchFamily="18" charset="0"/>
                <a:cs typeface="Tahoma" pitchFamily="34" charset="0"/>
              </a:rPr>
              <a:t>*</a:t>
            </a:r>
            <a:r>
              <a:rPr lang="en-GB" sz="2000" baseline="0" dirty="0">
                <a:latin typeface="Tahoma" pitchFamily="34" charset="0"/>
                <a:ea typeface="Times New Roman" pitchFamily="18" charset="0"/>
                <a:cs typeface="Tahoma" pitchFamily="34" charset="0"/>
              </a:rPr>
              <a:t>  </a:t>
            </a:r>
            <a:r>
              <a:rPr lang="en-GB" sz="2000" dirty="0">
                <a:latin typeface="Tahoma" pitchFamily="34" charset="0"/>
                <a:ea typeface="Times New Roman" pitchFamily="18" charset="0"/>
                <a:cs typeface="Tahoma" pitchFamily="34" charset="0"/>
              </a:rPr>
              <a:t>Open Market Economy</a:t>
            </a:r>
            <a:endParaRPr lang="en-GB" sz="2000" b="1" dirty="0">
              <a:ea typeface="Times New Roman" pitchFamily="18" charset="0"/>
              <a:cs typeface="Tahoma" pitchFamily="34" charset="0"/>
            </a:endParaRPr>
          </a:p>
          <a:p>
            <a:pPr eaLnBrk="0" hangingPunct="0">
              <a:lnSpc>
                <a:spcPct val="150000"/>
              </a:lnSpc>
            </a:pPr>
            <a:r>
              <a:rPr lang="en-GB" sz="2000" dirty="0">
                <a:latin typeface="Tahoma" pitchFamily="34" charset="0"/>
                <a:cs typeface="Times New Roman" pitchFamily="18" charset="0"/>
              </a:rPr>
              <a:t>*   Strategic location</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Ambitious New Development Plan</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Accommodating legal framework + laws</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Strong macroeconomics + high GDP/Capita</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Strong currency sound financial system +active SE</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Investor Grade in sovereign rating &amp; low political risk</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FDI Incentives &amp; friendly living environment to foreigners</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Adequate basic &amp; ICT infrastructure + public utilities</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Quality health care, education, shopping, culture &amp; entertainment</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Moderate business costs especially fuel, labour, electricity and water</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Extensive trade relations &amp; agreements (WTO, GCC, GAFTA, BITs &amp; DTTS</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High degree of deepening integration into the Global Market</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Low Corporate Tax &amp; no Income Tax for Individuals nor other Taxes</a:t>
            </a:r>
            <a:endParaRPr lang="en-GB" sz="2000" b="1" dirty="0">
              <a:cs typeface="Times New Roman" pitchFamily="18" charset="0"/>
            </a:endParaRPr>
          </a:p>
          <a:p>
            <a:pPr eaLnBrk="0" hangingPunct="0">
              <a:lnSpc>
                <a:spcPct val="150000"/>
              </a:lnSpc>
            </a:pPr>
            <a:r>
              <a:rPr lang="en-GB" sz="2000" dirty="0">
                <a:latin typeface="Tahoma" pitchFamily="34" charset="0"/>
                <a:cs typeface="Times New Roman" pitchFamily="18" charset="0"/>
              </a:rPr>
              <a:t>*   Rich with strategic Oil resources</a:t>
            </a:r>
            <a:endParaRPr lang="en-GB" sz="2000" b="1" dirty="0">
              <a:cs typeface="Times New Roman" pitchFamily="18" charset="0"/>
            </a:endParaRPr>
          </a:p>
          <a:p>
            <a:pPr eaLnBrk="0" hangingPunct="0"/>
            <a:endParaRPr lang="en-GB" dirty="0"/>
          </a:p>
        </p:txBody>
      </p:sp>
      <p:pic>
        <p:nvPicPr>
          <p:cNvPr id="17411"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57200" y="569913"/>
          <a:ext cx="7620003" cy="6458072"/>
        </p:xfrm>
        <a:graphic>
          <a:graphicData uri="http://schemas.openxmlformats.org/drawingml/2006/table">
            <a:tbl>
              <a:tblPr/>
              <a:tblGrid>
                <a:gridCol w="846667"/>
                <a:gridCol w="846667"/>
                <a:gridCol w="846667"/>
                <a:gridCol w="459361"/>
                <a:gridCol w="387306"/>
                <a:gridCol w="846667"/>
                <a:gridCol w="846667"/>
                <a:gridCol w="846667"/>
                <a:gridCol w="846667"/>
                <a:gridCol w="846667"/>
              </a:tblGrid>
              <a:tr h="69145">
                <a:tc>
                  <a:txBody>
                    <a:bodyPr/>
                    <a:lstStyle/>
                    <a:p>
                      <a:endParaRPr lang="en-IN" sz="650" dirty="0"/>
                    </a:p>
                  </a:txBody>
                  <a:tcPr marL="0" marR="0" marT="0" marB="0">
                    <a:lnL>
                      <a:noFill/>
                    </a:lnL>
                    <a:lnR>
                      <a:noFill/>
                    </a:lnR>
                    <a:lnT>
                      <a:noFill/>
                    </a:lnT>
                    <a:lnB>
                      <a:noFill/>
                    </a:lnB>
                    <a:solidFill>
                      <a:srgbClr val="92B1CD"/>
                    </a:solidFill>
                  </a:tcPr>
                </a:tc>
                <a:tc>
                  <a:txBody>
                    <a:bodyPr/>
                    <a:lstStyle/>
                    <a:p>
                      <a:endParaRPr lang="en-IN" sz="650"/>
                    </a:p>
                  </a:txBody>
                  <a:tcPr marL="16885" marR="16885" marT="8443" marB="8443">
                    <a:lnL>
                      <a:noFill/>
                    </a:lnL>
                  </a:tcPr>
                </a:tc>
                <a:tc>
                  <a:txBody>
                    <a:bodyPr/>
                    <a:lstStyle/>
                    <a:p>
                      <a:endParaRPr lang="en-IN" sz="650" dirty="0"/>
                    </a:p>
                  </a:txBody>
                  <a:tcPr marL="16885" marR="16885" marT="8443" marB="8443"/>
                </a:tc>
                <a:tc>
                  <a:txBody>
                    <a:bodyPr/>
                    <a:lstStyle/>
                    <a:p>
                      <a:endParaRPr lang="en-IN" sz="650"/>
                    </a:p>
                  </a:txBody>
                  <a:tcPr marL="16885" marR="16885" marT="8443" marB="8443"/>
                </a:tc>
                <a:tc gridSpan="2">
                  <a:txBody>
                    <a:bodyPr/>
                    <a:lstStyle/>
                    <a:p>
                      <a:endParaRPr lang="en-IN" sz="650" dirty="0"/>
                    </a:p>
                  </a:txBody>
                  <a:tcPr marL="16885" marR="16885" marT="8443" marB="8443"/>
                </a:tc>
                <a:tc hMerge="1">
                  <a:txBody>
                    <a:bodyPr/>
                    <a:lstStyle/>
                    <a:p>
                      <a:endParaRPr lang="en-IN" sz="600"/>
                    </a:p>
                  </a:txBody>
                  <a:tcPr marL="16885" marR="16885" marT="8443" marB="8443"/>
                </a:tc>
                <a:tc>
                  <a:txBody>
                    <a:bodyPr/>
                    <a:lstStyle/>
                    <a:p>
                      <a:endParaRPr lang="en-IN" sz="650"/>
                    </a:p>
                  </a:txBody>
                  <a:tcPr marL="16885" marR="16885" marT="8443" marB="8443"/>
                </a:tc>
                <a:tc>
                  <a:txBody>
                    <a:bodyPr/>
                    <a:lstStyle/>
                    <a:p>
                      <a:endParaRPr lang="en-IN" sz="650"/>
                    </a:p>
                  </a:txBody>
                  <a:tcPr marL="16885" marR="16885" marT="8443" marB="8443"/>
                </a:tc>
                <a:tc>
                  <a:txBody>
                    <a:bodyPr/>
                    <a:lstStyle/>
                    <a:p>
                      <a:endParaRPr lang="en-IN" sz="650"/>
                    </a:p>
                  </a:txBody>
                  <a:tcPr marL="16885" marR="16885" marT="8443" marB="8443"/>
                </a:tc>
                <a:tc>
                  <a:txBody>
                    <a:bodyPr/>
                    <a:lstStyle/>
                    <a:p>
                      <a:endParaRPr lang="en-IN" sz="650"/>
                    </a:p>
                  </a:txBody>
                  <a:tcPr marL="16885" marR="16885" marT="8443" marB="8443"/>
                </a:tc>
              </a:tr>
              <a:tr h="138612">
                <a:tc gridSpan="10">
                  <a:txBody>
                    <a:bodyPr/>
                    <a:lstStyle/>
                    <a:p>
                      <a:pPr algn="ctr">
                        <a:lnSpc>
                          <a:spcPts val="1500"/>
                        </a:lnSpc>
                        <a:spcAft>
                          <a:spcPts val="0"/>
                        </a:spcAft>
                      </a:pPr>
                      <a:r>
                        <a:rPr lang="en-GB" sz="650" b="1" dirty="0">
                          <a:solidFill>
                            <a:srgbClr val="000000"/>
                          </a:solidFill>
                          <a:latin typeface="inherit"/>
                          <a:ea typeface="Times New Roman"/>
                          <a:cs typeface="Times New Roman"/>
                        </a:rPr>
                        <a:t>Kuwait: Selected Economic Indicators, 2005 </a:t>
                      </a:r>
                      <a:r>
                        <a:rPr lang="en-GB" sz="650" b="1" dirty="0" smtClean="0">
                          <a:solidFill>
                            <a:srgbClr val="000000"/>
                          </a:solidFill>
                          <a:latin typeface="inherit"/>
                          <a:ea typeface="Times New Roman"/>
                          <a:cs typeface="Times New Roman"/>
                        </a:rPr>
                        <a:t>– </a:t>
                      </a:r>
                      <a:r>
                        <a:rPr lang="en-GB" sz="650" b="1" dirty="0">
                          <a:solidFill>
                            <a:srgbClr val="000000"/>
                          </a:solidFill>
                          <a:latin typeface="inherit"/>
                          <a:ea typeface="Times New Roman"/>
                          <a:cs typeface="Times New Roman"/>
                        </a:rPr>
                        <a:t>12</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 </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Prel.</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Proj.</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Proj.</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2005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2006</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2007</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2008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2009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2010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2011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2012</a:t>
                      </a:r>
                      <a:endParaRPr lang="en-IN" sz="650">
                        <a:latin typeface="Calibri"/>
                        <a:ea typeface="Calibri"/>
                        <a:cs typeface="Arial"/>
                      </a:endParaRPr>
                    </a:p>
                  </a:txBody>
                  <a:tcPr marL="0" marR="0" marT="0" marB="0">
                    <a:lnL>
                      <a:noFill/>
                    </a:lnL>
                    <a:lnR>
                      <a:noFill/>
                    </a:lnR>
                    <a:lnT>
                      <a:noFill/>
                    </a:lnT>
                    <a:lnB>
                      <a:noFill/>
                    </a:lnB>
                    <a:solidFill>
                      <a:srgbClr val="FFFFFF"/>
                    </a:solidFill>
                  </a:tcPr>
                </a:tc>
              </a:tr>
              <a:tr h="84774">
                <a:tc>
                  <a:txBody>
                    <a:bodyPr/>
                    <a:lstStyle/>
                    <a:p>
                      <a:pPr>
                        <a:lnSpc>
                          <a:spcPct val="115000"/>
                        </a:lnSpc>
                        <a:spcAft>
                          <a:spcPts val="0"/>
                        </a:spcAft>
                      </a:pPr>
                      <a:r>
                        <a:rPr lang="en-GB" sz="650" dirty="0">
                          <a:solidFill>
                            <a:srgbClr val="000000"/>
                          </a:solidFill>
                          <a:latin typeface="inherit"/>
                          <a:ea typeface="Times New Roman"/>
                          <a:cs typeface="Times New Roman"/>
                        </a:rPr>
                        <a:t>Oil and gas sector</a:t>
                      </a:r>
                      <a:endParaRPr lang="en-IN" sz="650" dirty="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 </a:t>
                      </a:r>
                      <a:endParaRPr lang="en-IN" sz="650" dirty="0">
                        <a:latin typeface="Calibri"/>
                        <a:ea typeface="Calibri"/>
                        <a:cs typeface="Arial"/>
                      </a:endParaRPr>
                    </a:p>
                  </a:txBody>
                  <a:tcPr marL="0" marR="0" marT="0" marB="0">
                    <a:lnL>
                      <a:noFill/>
                    </a:lnL>
                    <a:lnR>
                      <a:noFill/>
                    </a:lnR>
                    <a:lnT>
                      <a:noFill/>
                    </a:lnT>
                    <a:lnB>
                      <a:noFill/>
                    </a:lnB>
                    <a:solidFill>
                      <a:srgbClr val="F3FA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r>
              <a:tr h="201544">
                <a:tc>
                  <a:txBody>
                    <a:bodyPr/>
                    <a:lstStyle/>
                    <a:p>
                      <a:pPr>
                        <a:lnSpc>
                          <a:spcPct val="115000"/>
                        </a:lnSpc>
                        <a:spcAft>
                          <a:spcPts val="0"/>
                        </a:spcAft>
                      </a:pPr>
                      <a:r>
                        <a:rPr lang="en-GB" sz="650">
                          <a:solidFill>
                            <a:srgbClr val="000000"/>
                          </a:solidFill>
                          <a:latin typeface="inherit"/>
                          <a:ea typeface="Times New Roman"/>
                          <a:cs typeface="Times New Roman"/>
                        </a:rPr>
                        <a:t>Total oil and gas exports (in billions of U.S. dollars)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42.4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53.2</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59.1</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dirty="0">
                          <a:solidFill>
                            <a:srgbClr val="000000"/>
                          </a:solidFill>
                          <a:latin typeface="inherit"/>
                          <a:ea typeface="Times New Roman"/>
                          <a:cs typeface="Times New Roman"/>
                        </a:rPr>
                        <a:t>82.6</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46.6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61.7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86.8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91.8</a:t>
                      </a:r>
                      <a:endParaRPr lang="en-IN" sz="650">
                        <a:latin typeface="Calibri"/>
                        <a:ea typeface="Calibri"/>
                        <a:cs typeface="Arial"/>
                      </a:endParaRPr>
                    </a:p>
                  </a:txBody>
                  <a:tcPr marL="0" marR="0" marT="0" marB="0">
                    <a:lnL>
                      <a:noFill/>
                    </a:lnL>
                    <a:lnR>
                      <a:noFill/>
                    </a:lnR>
                    <a:lnT>
                      <a:noFill/>
                    </a:lnT>
                    <a:lnB>
                      <a:noFill/>
                    </a:lnB>
                    <a:solidFill>
                      <a:srgbClr val="FFFFFF"/>
                    </a:solidFill>
                  </a:tcPr>
                </a:tc>
              </a:tr>
              <a:tr h="201544">
                <a:tc>
                  <a:txBody>
                    <a:bodyPr/>
                    <a:lstStyle/>
                    <a:p>
                      <a:pPr>
                        <a:lnSpc>
                          <a:spcPct val="115000"/>
                        </a:lnSpc>
                        <a:spcAft>
                          <a:spcPts val="0"/>
                        </a:spcAft>
                      </a:pPr>
                      <a:r>
                        <a:rPr lang="en-GB" sz="650">
                          <a:solidFill>
                            <a:srgbClr val="000000"/>
                          </a:solidFill>
                          <a:latin typeface="inherit"/>
                          <a:ea typeface="Times New Roman"/>
                          <a:cs typeface="Times New Roman"/>
                        </a:rPr>
                        <a:t>Average</a:t>
                      </a:r>
                      <a:r>
                        <a:rPr lang="en-GB" sz="650">
                          <a:solidFill>
                            <a:srgbClr val="5381AC"/>
                          </a:solidFill>
                          <a:latin typeface="inherit"/>
                          <a:ea typeface="Times New Roman"/>
                          <a:cs typeface="Times New Roman"/>
                          <a:hlinkClick r:id="rId2" tooltip="Click to Continue &gt; by bowser"/>
                        </a:rPr>
                        <a:t>OIL EXPORT</a:t>
                      </a:r>
                      <a:r>
                        <a:rPr lang="en-IN" sz="650" u="none" strike="noStrike">
                          <a:solidFill>
                            <a:srgbClr val="5381AC"/>
                          </a:solidFill>
                          <a:latin typeface="inherit"/>
                          <a:ea typeface="Times New Roman"/>
                          <a:cs typeface="Times New Roman"/>
                          <a:hlinkClick r:id="rId2" tooltip="Click to Continue &gt; by bowser"/>
                        </a:rPr>
                        <a:t> </a:t>
                      </a:r>
                      <a:r>
                        <a:rPr lang="en-GB" sz="650">
                          <a:solidFill>
                            <a:srgbClr val="000000"/>
                          </a:solidFill>
                          <a:latin typeface="inherit"/>
                          <a:ea typeface="Times New Roman"/>
                          <a:cs typeface="Times New Roman"/>
                        </a:rPr>
                        <a:t> price (in U.S. dollars/barrel)</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50.6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61.2</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70.4</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93.7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58.2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76.4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105.0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105.8</a:t>
                      </a:r>
                      <a:endParaRPr lang="en-IN" sz="650">
                        <a:latin typeface="Calibri"/>
                        <a:ea typeface="Calibri"/>
                        <a:cs typeface="Arial"/>
                      </a:endParaRPr>
                    </a:p>
                  </a:txBody>
                  <a:tcPr marL="0" marR="0" marT="0" marB="0">
                    <a:lnL>
                      <a:noFill/>
                    </a:lnL>
                    <a:lnR>
                      <a:noFill/>
                    </a:lnR>
                    <a:lnT>
                      <a:noFill/>
                    </a:lnT>
                    <a:lnB>
                      <a:noFill/>
                    </a:lnB>
                    <a:solidFill>
                      <a:srgbClr val="FFFFFF"/>
                    </a:solidFill>
                  </a:tcPr>
                </a:tc>
              </a:tr>
              <a:tr h="270194">
                <a:tc>
                  <a:txBody>
                    <a:bodyPr/>
                    <a:lstStyle/>
                    <a:p>
                      <a:pPr>
                        <a:lnSpc>
                          <a:spcPct val="115000"/>
                        </a:lnSpc>
                        <a:spcAft>
                          <a:spcPts val="0"/>
                        </a:spcAft>
                      </a:pPr>
                      <a:r>
                        <a:rPr lang="en-GB" sz="650">
                          <a:solidFill>
                            <a:srgbClr val="5381AC"/>
                          </a:solidFill>
                          <a:latin typeface="inherit"/>
                          <a:ea typeface="Times New Roman"/>
                          <a:cs typeface="Times New Roman"/>
                          <a:hlinkClick r:id="rId2" tooltip="Click to Continue &gt; by bowser"/>
                        </a:rPr>
                        <a:t>CRUDE OIL</a:t>
                      </a:r>
                      <a:r>
                        <a:rPr lang="en-IN" sz="650" u="none" strike="noStrike">
                          <a:solidFill>
                            <a:srgbClr val="5381AC"/>
                          </a:solidFill>
                          <a:latin typeface="inherit"/>
                          <a:ea typeface="Times New Roman"/>
                          <a:cs typeface="Times New Roman"/>
                          <a:hlinkClick r:id="rId2" tooltip="Click to Continue &gt; by bowser"/>
                        </a:rPr>
                        <a:t> </a:t>
                      </a:r>
                      <a:r>
                        <a:rPr lang="en-GB" sz="650">
                          <a:solidFill>
                            <a:srgbClr val="000000"/>
                          </a:solidFill>
                          <a:latin typeface="inherit"/>
                          <a:ea typeface="Times New Roman"/>
                          <a:cs typeface="Times New Roman"/>
                        </a:rPr>
                        <a:t>production (in millions of barrels/day)</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2.57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2.64</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2.57</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2.68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2.26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2.31</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2.42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2.52</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gridSpan="10">
                  <a:txBody>
                    <a:bodyPr/>
                    <a:lstStyle/>
                    <a:p>
                      <a:pPr algn="ctr">
                        <a:lnSpc>
                          <a:spcPct val="115000"/>
                        </a:lnSpc>
                        <a:spcAft>
                          <a:spcPts val="0"/>
                        </a:spcAft>
                      </a:pPr>
                      <a:r>
                        <a:rPr lang="en-GB" sz="650">
                          <a:solidFill>
                            <a:srgbClr val="000000"/>
                          </a:solidFill>
                          <a:latin typeface="inherit"/>
                          <a:ea typeface="Times New Roman"/>
                          <a:cs typeface="Times New Roman"/>
                        </a:rPr>
                        <a:t>(Annual percentage change, unless otherwise indicated)</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64244">
                <a:tc gridSpan="10">
                  <a:txBody>
                    <a:bodyPr/>
                    <a:lstStyle/>
                    <a:p>
                      <a:pPr>
                        <a:lnSpc>
                          <a:spcPct val="115000"/>
                        </a:lnSpc>
                        <a:spcAft>
                          <a:spcPts val="0"/>
                        </a:spcAft>
                      </a:pPr>
                      <a:r>
                        <a:rPr lang="en-GB" sz="650">
                          <a:solidFill>
                            <a:srgbClr val="000000"/>
                          </a:solidFill>
                          <a:latin typeface="inherit"/>
                          <a:ea typeface="Times New Roman"/>
                          <a:cs typeface="Times New Roman"/>
                        </a:rPr>
                        <a:t>National accounts and prices</a:t>
                      </a:r>
                      <a:endParaRPr lang="en-IN" sz="650">
                        <a:latin typeface="Calibri"/>
                        <a:ea typeface="Calibri"/>
                        <a:cs typeface="Arial"/>
                      </a:endParaRPr>
                    </a:p>
                  </a:txBody>
                  <a:tcPr marL="0" marR="0" marT="0" marB="0">
                    <a:lnL>
                      <a:noFill/>
                    </a:lnL>
                    <a:lnR>
                      <a:noFill/>
                    </a:lnR>
                    <a:lnT>
                      <a:noFill/>
                    </a:lnT>
                    <a:lnB>
                      <a:noFill/>
                    </a:lnB>
                    <a:solidFill>
                      <a:srgbClr val="F3FA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70194">
                <a:tc>
                  <a:txBody>
                    <a:bodyPr/>
                    <a:lstStyle/>
                    <a:p>
                      <a:pPr>
                        <a:lnSpc>
                          <a:spcPct val="115000"/>
                        </a:lnSpc>
                        <a:spcAft>
                          <a:spcPts val="0"/>
                        </a:spcAft>
                      </a:pPr>
                      <a:r>
                        <a:rPr lang="en-GB" sz="650">
                          <a:solidFill>
                            <a:srgbClr val="000000"/>
                          </a:solidFill>
                          <a:latin typeface="inherit"/>
                          <a:ea typeface="Times New Roman"/>
                          <a:cs typeface="Times New Roman"/>
                        </a:rPr>
                        <a:t>Nominal GDP </a:t>
                      </a:r>
                      <a:r>
                        <a:rPr lang="en-GB" sz="650">
                          <a:solidFill>
                            <a:srgbClr val="5381AC"/>
                          </a:solidFill>
                          <a:latin typeface="inherit"/>
                          <a:ea typeface="Times New Roman"/>
                          <a:cs typeface="Times New Roman"/>
                          <a:hlinkClick r:id="rId2" tooltip="Click to Continue &gt; by bowser"/>
                        </a:rPr>
                        <a:t>MARKET</a:t>
                      </a:r>
                      <a:r>
                        <a:rPr lang="en-IN" sz="650" u="none" strike="noStrike">
                          <a:solidFill>
                            <a:srgbClr val="5381AC"/>
                          </a:solidFill>
                          <a:latin typeface="inherit"/>
                          <a:ea typeface="Times New Roman"/>
                          <a:cs typeface="Times New Roman"/>
                          <a:hlinkClick r:id="rId2" tooltip="Click to Continue &gt; by bowser"/>
                        </a:rPr>
                        <a:t> </a:t>
                      </a:r>
                      <a:r>
                        <a:rPr lang="en-GB" sz="650">
                          <a:solidFill>
                            <a:srgbClr val="000000"/>
                          </a:solidFill>
                          <a:latin typeface="inherit"/>
                          <a:ea typeface="Times New Roman"/>
                          <a:cs typeface="Times New Roman"/>
                        </a:rPr>
                        <a:t> prices, in billions of Kuwaiti dinar)</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23.6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29.5</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32.6</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40.0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31.5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38.1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48.7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52.3</a:t>
                      </a:r>
                      <a:endParaRPr lang="en-IN" sz="650">
                        <a:latin typeface="Calibri"/>
                        <a:ea typeface="Calibri"/>
                        <a:cs typeface="Arial"/>
                      </a:endParaRPr>
                    </a:p>
                  </a:txBody>
                  <a:tcPr marL="0" marR="0" marT="0" marB="0">
                    <a:lnL>
                      <a:noFill/>
                    </a:lnL>
                    <a:lnR>
                      <a:noFill/>
                    </a:lnR>
                    <a:lnT>
                      <a:noFill/>
                    </a:lnT>
                    <a:lnB>
                      <a:noFill/>
                    </a:lnB>
                    <a:solidFill>
                      <a:srgbClr val="FFFFFF"/>
                    </a:solidFill>
                  </a:tcPr>
                </a:tc>
              </a:tr>
              <a:tr h="270194">
                <a:tc>
                  <a:txBody>
                    <a:bodyPr/>
                    <a:lstStyle/>
                    <a:p>
                      <a:pPr>
                        <a:lnSpc>
                          <a:spcPct val="115000"/>
                        </a:lnSpc>
                        <a:spcAft>
                          <a:spcPts val="0"/>
                        </a:spcAft>
                      </a:pPr>
                      <a:r>
                        <a:rPr lang="en-GB" sz="650">
                          <a:solidFill>
                            <a:srgbClr val="000000"/>
                          </a:solidFill>
                          <a:latin typeface="inherit"/>
                          <a:ea typeface="Times New Roman"/>
                          <a:cs typeface="Times New Roman"/>
                        </a:rPr>
                        <a:t>Nominal GDP (market prices, in billions of U.S. dollars)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80.8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101.6</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114.7</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148.8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109.5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132.8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173.1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185.9</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Real GDP (at factor cost)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5.3</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4.6</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5.0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5.5</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Real oil GDP</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12.1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2.8</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-2.6</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3.3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-11.3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4.5</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Real non-oil GDP</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8.3</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11.1</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5.6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-0.1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6.1</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CPI inflation (average)</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3.1</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5.5</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10.6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3.5</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41290">
                <a:tc>
                  <a:txBody>
                    <a:bodyPr/>
                    <a:lstStyle/>
                    <a:p>
                      <a:pPr>
                        <a:lnSpc>
                          <a:spcPct val="115000"/>
                        </a:lnSpc>
                        <a:spcAft>
                          <a:spcPts val="0"/>
                        </a:spcAft>
                      </a:pPr>
                      <a:r>
                        <a:rPr lang="en-GB" sz="650">
                          <a:solidFill>
                            <a:srgbClr val="000000"/>
                          </a:solidFill>
                          <a:latin typeface="inherit"/>
                          <a:ea typeface="Times New Roman"/>
                          <a:cs typeface="Times New Roman"/>
                        </a:rPr>
                        <a:t>Unemployment rate (Kuwaiti nationals)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4.0</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6.1</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4.9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gridSpan="10">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External sector</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Exports of goods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45.3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56.5</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62.6</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87.0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51.7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68.4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95.7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100.7</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Of which: non-oil exports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3.3</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3.5</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4.4</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9.0</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Annual percentage change</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22.9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14.6</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6.4</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25.1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16.0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33.2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30.9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1.6</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Imports of goods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-15.1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-16.2</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-19.1</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-22.9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-17.3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-19.1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-23.0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-24.9</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Annual percentage change</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21.4</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7.9</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17.7</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20.0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-24.7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10.3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8.4</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Current account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30.1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45.3</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dirty="0">
                          <a:solidFill>
                            <a:srgbClr val="000000"/>
                          </a:solidFill>
                          <a:latin typeface="inherit"/>
                          <a:ea typeface="Times New Roman"/>
                          <a:cs typeface="Times New Roman"/>
                        </a:rPr>
                        <a:t>42.2</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67.3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25.9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38.3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59.8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63.6</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a:txBody>
                    <a:bodyPr/>
                    <a:lstStyle/>
                    <a:p>
                      <a:pPr>
                        <a:lnSpc>
                          <a:spcPct val="115000"/>
                        </a:lnSpc>
                        <a:spcAft>
                          <a:spcPts val="0"/>
                        </a:spcAft>
                      </a:pPr>
                      <a:r>
                        <a:rPr lang="en-GB" sz="650">
                          <a:solidFill>
                            <a:srgbClr val="000000"/>
                          </a:solidFill>
                          <a:latin typeface="inherit"/>
                          <a:ea typeface="Times New Roman"/>
                          <a:cs typeface="Times New Roman"/>
                        </a:rPr>
                        <a:t>In percent of GDP</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37.2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44.6</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36.8</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dirty="0">
                          <a:solidFill>
                            <a:srgbClr val="000000"/>
                          </a:solidFill>
                          <a:latin typeface="inherit"/>
                          <a:ea typeface="Times New Roman"/>
                          <a:cs typeface="Times New Roman"/>
                        </a:rPr>
                        <a:t>45.2</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23.6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28.9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34.2</a:t>
                      </a:r>
                      <a:endParaRPr lang="en-IN" sz="650">
                        <a:latin typeface="Calibri"/>
                        <a:ea typeface="Calibri"/>
                        <a:cs typeface="Arial"/>
                      </a:endParaRPr>
                    </a:p>
                  </a:txBody>
                  <a:tcPr marL="0" marR="0" marT="0" marB="0">
                    <a:lnL>
                      <a:noFill/>
                    </a:lnL>
                    <a:lnR>
                      <a:noFill/>
                    </a:lnR>
                    <a:lnT>
                      <a:noFill/>
                    </a:lnT>
                    <a:lnB>
                      <a:noFill/>
                    </a:lnB>
                    <a:solidFill>
                      <a:srgbClr val="FFFFFF"/>
                    </a:solidFill>
                  </a:tcPr>
                </a:tc>
              </a:tr>
              <a:tr h="201544">
                <a:tc>
                  <a:txBody>
                    <a:bodyPr/>
                    <a:lstStyle/>
                    <a:p>
                      <a:pPr>
                        <a:lnSpc>
                          <a:spcPct val="115000"/>
                        </a:lnSpc>
                        <a:spcAft>
                          <a:spcPts val="0"/>
                        </a:spcAft>
                      </a:pPr>
                      <a:r>
                        <a:rPr lang="en-GB" sz="650">
                          <a:solidFill>
                            <a:srgbClr val="000000"/>
                          </a:solidFill>
                          <a:latin typeface="inherit"/>
                          <a:ea typeface="Times New Roman"/>
                          <a:cs typeface="Times New Roman"/>
                        </a:rPr>
                        <a:t>External debt including private sector</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20.2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30.8</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57.5</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60.6</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57.5</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r>
              <a:tr h="132894">
                <a:tc>
                  <a:txBody>
                    <a:bodyPr/>
                    <a:lstStyle/>
                    <a:p>
                      <a:pPr>
                        <a:lnSpc>
                          <a:spcPct val="115000"/>
                        </a:lnSpc>
                        <a:spcAft>
                          <a:spcPts val="0"/>
                        </a:spcAft>
                      </a:pPr>
                      <a:r>
                        <a:rPr lang="en-GB" sz="650">
                          <a:solidFill>
                            <a:srgbClr val="000000"/>
                          </a:solidFill>
                          <a:latin typeface="inherit"/>
                          <a:ea typeface="Times New Roman"/>
                          <a:cs typeface="Times New Roman"/>
                        </a:rPr>
                        <a:t>International reserve assets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8.1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11.8</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15.9</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16.7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17.7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18.7</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23.1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25.3</a:t>
                      </a:r>
                      <a:endParaRPr lang="en-IN" sz="650">
                        <a:latin typeface="Calibri"/>
                        <a:ea typeface="Calibri"/>
                        <a:cs typeface="Arial"/>
                      </a:endParaRPr>
                    </a:p>
                  </a:txBody>
                  <a:tcPr marL="0" marR="0" marT="0" marB="0">
                    <a:lnL>
                      <a:noFill/>
                    </a:lnL>
                    <a:lnR>
                      <a:noFill/>
                    </a:lnR>
                    <a:lnT>
                      <a:noFill/>
                    </a:lnT>
                    <a:lnB>
                      <a:noFill/>
                    </a:lnB>
                    <a:solidFill>
                      <a:srgbClr val="FFFFFF"/>
                    </a:solidFill>
                  </a:tcPr>
                </a:tc>
              </a:tr>
              <a:tr h="201544">
                <a:tc>
                  <a:txBody>
                    <a:bodyPr/>
                    <a:lstStyle/>
                    <a:p>
                      <a:pPr>
                        <a:lnSpc>
                          <a:spcPct val="115000"/>
                        </a:lnSpc>
                        <a:spcAft>
                          <a:spcPts val="0"/>
                        </a:spcAft>
                      </a:pPr>
                      <a:r>
                        <a:rPr lang="en-GB" sz="650">
                          <a:solidFill>
                            <a:srgbClr val="000000"/>
                          </a:solidFill>
                          <a:latin typeface="inherit"/>
                          <a:ea typeface="Times New Roman"/>
                          <a:cs typeface="Times New Roman"/>
                        </a:rPr>
                        <a:t>In months of imports of goods and services</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4.1</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5.3</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5.9</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5.3</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6.9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7.0</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7.1</a:t>
                      </a:r>
                      <a:endParaRPr lang="en-IN" sz="650">
                        <a:latin typeface="Calibri"/>
                        <a:ea typeface="Calibri"/>
                        <a:cs typeface="Arial"/>
                      </a:endParaRPr>
                    </a:p>
                  </a:txBody>
                  <a:tcPr marL="0" marR="0" marT="0" marB="0">
                    <a:lnL>
                      <a:noFill/>
                    </a:lnL>
                    <a:lnR>
                      <a:noFill/>
                    </a:lnR>
                    <a:lnT>
                      <a:noFill/>
                    </a:lnT>
                    <a:lnB>
                      <a:noFill/>
                    </a:lnB>
                    <a:solidFill>
                      <a:srgbClr val="FFFFFF"/>
                    </a:solidFill>
                  </a:tcPr>
                </a:tc>
              </a:tr>
              <a:tr h="64244">
                <a:tc gridSpan="10">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84774">
                <a:tc>
                  <a:txBody>
                    <a:bodyPr/>
                    <a:lstStyle/>
                    <a:p>
                      <a:pPr>
                        <a:lnSpc>
                          <a:spcPct val="115000"/>
                        </a:lnSpc>
                        <a:spcAft>
                          <a:spcPts val="0"/>
                        </a:spcAft>
                      </a:pPr>
                      <a:r>
                        <a:rPr lang="en-GB" sz="650">
                          <a:solidFill>
                            <a:srgbClr val="000000"/>
                          </a:solidFill>
                          <a:latin typeface="inherit"/>
                          <a:ea typeface="Times New Roman"/>
                          <a:cs typeface="Times New Roman"/>
                        </a:rPr>
                        <a:t>Memorandum items</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c>
                  <a:txBody>
                    <a:bodyPr/>
                    <a:lstStyle/>
                    <a:p>
                      <a:pPr>
                        <a:lnSpc>
                          <a:spcPct val="115000"/>
                        </a:lnSpc>
                        <a:spcAft>
                          <a:spcPts val="0"/>
                        </a:spcAft>
                      </a:pPr>
                      <a:r>
                        <a:rPr lang="en-GB" sz="650">
                          <a:solidFill>
                            <a:srgbClr val="000000"/>
                          </a:solidFill>
                          <a:latin typeface="inherit"/>
                          <a:ea typeface="Times New Roman"/>
                          <a:cs typeface="Times New Roman"/>
                        </a:rPr>
                        <a:t> </a:t>
                      </a:r>
                      <a:endParaRPr lang="en-IN" sz="650">
                        <a:latin typeface="Calibri"/>
                        <a:ea typeface="Calibri"/>
                        <a:cs typeface="Arial"/>
                      </a:endParaRPr>
                    </a:p>
                  </a:txBody>
                  <a:tcPr marL="0" marR="0" marT="0" marB="0">
                    <a:lnL>
                      <a:noFill/>
                    </a:lnL>
                    <a:lnR>
                      <a:noFill/>
                    </a:lnR>
                    <a:lnT>
                      <a:noFill/>
                    </a:lnT>
                    <a:lnB>
                      <a:noFill/>
                    </a:lnB>
                    <a:solidFill>
                      <a:srgbClr val="F3FAFF"/>
                    </a:solidFill>
                  </a:tcPr>
                </a:tc>
              </a:tr>
              <a:tr h="201544">
                <a:tc>
                  <a:txBody>
                    <a:bodyPr/>
                    <a:lstStyle/>
                    <a:p>
                      <a:pPr>
                        <a:lnSpc>
                          <a:spcPct val="115000"/>
                        </a:lnSpc>
                        <a:spcAft>
                          <a:spcPts val="0"/>
                        </a:spcAft>
                      </a:pPr>
                      <a:r>
                        <a:rPr lang="en-GB" sz="650" dirty="0">
                          <a:solidFill>
                            <a:srgbClr val="5381AC"/>
                          </a:solidFill>
                          <a:latin typeface="inherit"/>
                          <a:ea typeface="Times New Roman"/>
                          <a:cs typeface="Times New Roman"/>
                          <a:hlinkClick r:id="rId2" tooltip="Click to Continue &gt; by bowser"/>
                        </a:rPr>
                        <a:t>EXCHANGE RATE</a:t>
                      </a:r>
                      <a:r>
                        <a:rPr lang="en-IN" sz="650" u="none" strike="noStrike" dirty="0">
                          <a:solidFill>
                            <a:srgbClr val="5381AC"/>
                          </a:solidFill>
                          <a:latin typeface="inherit"/>
                          <a:ea typeface="Times New Roman"/>
                          <a:cs typeface="Times New Roman"/>
                          <a:hlinkClick r:id="rId2" tooltip="Click to Continue &gt; by bowser"/>
                        </a:rPr>
                        <a:t> </a:t>
                      </a:r>
                      <a:r>
                        <a:rPr lang="en-GB" sz="650" dirty="0">
                          <a:solidFill>
                            <a:srgbClr val="000000"/>
                          </a:solidFill>
                          <a:latin typeface="inherit"/>
                          <a:ea typeface="Times New Roman"/>
                          <a:cs typeface="Times New Roman"/>
                        </a:rPr>
                        <a:t>(U.S. dollar per KD, period average)</a:t>
                      </a:r>
                      <a:endParaRPr lang="en-IN" sz="650" dirty="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3.45</a:t>
                      </a:r>
                      <a:endParaRPr lang="en-IN" sz="650">
                        <a:latin typeface="Calibri"/>
                        <a:ea typeface="Calibri"/>
                        <a:cs typeface="Arial"/>
                      </a:endParaRPr>
                    </a:p>
                  </a:txBody>
                  <a:tcPr marL="0" marR="0" marT="0" marB="0">
                    <a:lnL>
                      <a:noFill/>
                    </a:lnL>
                    <a:lnR>
                      <a:noFill/>
                    </a:lnR>
                    <a:lnT>
                      <a:noFill/>
                    </a:lnT>
                    <a:lnB>
                      <a:noFill/>
                    </a:lnB>
                    <a:solidFill>
                      <a:srgbClr val="FFFFFF"/>
                    </a:solidFill>
                  </a:tcPr>
                </a:tc>
                <a:tc gridSpan="2">
                  <a:txBody>
                    <a:bodyPr/>
                    <a:lstStyle/>
                    <a:p>
                      <a:pPr>
                        <a:lnSpc>
                          <a:spcPct val="115000"/>
                        </a:lnSpc>
                        <a:spcAft>
                          <a:spcPts val="0"/>
                        </a:spcAft>
                      </a:pPr>
                      <a:r>
                        <a:rPr lang="en-GB" sz="650">
                          <a:solidFill>
                            <a:srgbClr val="000000"/>
                          </a:solidFill>
                          <a:latin typeface="inherit"/>
                          <a:ea typeface="Times New Roman"/>
                          <a:cs typeface="Times New Roman"/>
                        </a:rPr>
                        <a:t>3.52</a:t>
                      </a:r>
                      <a:endParaRPr lang="en-IN" sz="650">
                        <a:latin typeface="Calibri"/>
                        <a:ea typeface="Calibri"/>
                        <a:cs typeface="Arial"/>
                      </a:endParaRPr>
                    </a:p>
                  </a:txBody>
                  <a:tcPr marL="0" marR="0" marT="0" marB="0">
                    <a:lnL>
                      <a:noFill/>
                    </a:lnL>
                    <a:lnR>
                      <a:noFill/>
                    </a:lnR>
                    <a:lnT>
                      <a:noFill/>
                    </a:lnT>
                    <a:lnB>
                      <a:noFill/>
                    </a:lnB>
                    <a:solidFill>
                      <a:srgbClr val="FFFFFF"/>
                    </a:solidFill>
                  </a:tcPr>
                </a:tc>
                <a:tc hMerge="1">
                  <a:txBody>
                    <a:bodyPr/>
                    <a:lstStyle/>
                    <a:p>
                      <a:endParaRPr lang="en-IN"/>
                    </a:p>
                  </a:txBody>
                  <a:tcPr/>
                </a:tc>
                <a:tc>
                  <a:txBody>
                    <a:bodyPr/>
                    <a:lstStyle/>
                    <a:p>
                      <a:pPr>
                        <a:lnSpc>
                          <a:spcPct val="115000"/>
                        </a:lnSpc>
                        <a:spcAft>
                          <a:spcPts val="0"/>
                        </a:spcAft>
                      </a:pPr>
                      <a:r>
                        <a:rPr lang="en-GB" sz="650">
                          <a:solidFill>
                            <a:srgbClr val="000000"/>
                          </a:solidFill>
                          <a:latin typeface="inherit"/>
                          <a:ea typeface="Times New Roman"/>
                          <a:cs typeface="Times New Roman"/>
                        </a:rPr>
                        <a:t>3.72</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3.48</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3.49</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a:solidFill>
                            <a:srgbClr val="000000"/>
                          </a:solidFill>
                          <a:latin typeface="inherit"/>
                          <a:ea typeface="Times New Roman"/>
                          <a:cs typeface="Times New Roman"/>
                        </a:rPr>
                        <a:t>...</a:t>
                      </a:r>
                      <a:endParaRPr lang="en-IN" sz="650">
                        <a:latin typeface="Calibri"/>
                        <a:ea typeface="Calibri"/>
                        <a:cs typeface="Arial"/>
                      </a:endParaRPr>
                    </a:p>
                  </a:txBody>
                  <a:tcPr marL="0" marR="0" marT="0" marB="0">
                    <a:lnL>
                      <a:noFill/>
                    </a:lnL>
                    <a:lnR>
                      <a:noFill/>
                    </a:lnR>
                    <a:lnT>
                      <a:noFill/>
                    </a:lnT>
                    <a:lnB>
                      <a:noFill/>
                    </a:lnB>
                    <a:solidFill>
                      <a:srgbClr val="FFFFFF"/>
                    </a:solidFill>
                  </a:tcPr>
                </a:tc>
                <a:tc>
                  <a:txBody>
                    <a:bodyPr/>
                    <a:lstStyle/>
                    <a:p>
                      <a:pPr>
                        <a:lnSpc>
                          <a:spcPct val="115000"/>
                        </a:lnSpc>
                        <a:spcAft>
                          <a:spcPts val="0"/>
                        </a:spcAft>
                      </a:pPr>
                      <a:r>
                        <a:rPr lang="en-GB" sz="650" dirty="0">
                          <a:solidFill>
                            <a:srgbClr val="000000"/>
                          </a:solidFill>
                          <a:latin typeface="inherit"/>
                          <a:ea typeface="Times New Roman"/>
                          <a:cs typeface="Times New Roman"/>
                        </a:rPr>
                        <a:t>...</a:t>
                      </a:r>
                      <a:endParaRPr lang="en-IN" sz="650" dirty="0">
                        <a:latin typeface="Calibri"/>
                        <a:ea typeface="Calibri"/>
                        <a:cs typeface="Arial"/>
                      </a:endParaRPr>
                    </a:p>
                  </a:txBody>
                  <a:tcPr marL="0" marR="0" marT="0" marB="0">
                    <a:lnL>
                      <a:noFill/>
                    </a:lnL>
                    <a:lnR>
                      <a:noFill/>
                    </a:lnR>
                    <a:lnT>
                      <a:noFill/>
                    </a:lnT>
                    <a:lnB>
                      <a:noFill/>
                    </a:lnB>
                    <a:solidFill>
                      <a:srgbClr val="FFFFFF"/>
                    </a:solidFill>
                  </a:tcPr>
                </a:tc>
              </a:tr>
            </a:tbl>
          </a:graphicData>
        </a:graphic>
      </p:graphicFrame>
      <p:pic>
        <p:nvPicPr>
          <p:cNvPr id="18693" name="Picture 2" descr="images (5).jpg"/>
          <p:cNvPicPr>
            <a:picLocks noChangeAspect="1"/>
          </p:cNvPicPr>
          <p:nvPr/>
        </p:nvPicPr>
        <p:blipFill>
          <a:blip r:embed="rId3"/>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28638"/>
            <a:ext cx="8458200" cy="6494462"/>
          </a:xfrm>
          <a:prstGeom prst="rect">
            <a:avLst/>
          </a:prstGeom>
        </p:spPr>
        <p:txBody>
          <a:bodyPr>
            <a:spAutoFit/>
          </a:bodyPr>
          <a:lstStyle/>
          <a:p>
            <a:pPr algn="just" eaLnBrk="0" hangingPunct="0">
              <a:lnSpc>
                <a:spcPct val="150000"/>
              </a:lnSpc>
              <a:defRPr/>
            </a:pPr>
            <a:r>
              <a:rPr lang="en-US" sz="3200" b="1" dirty="0">
                <a:solidFill>
                  <a:srgbClr val="FF0000"/>
                </a:solidFill>
                <a:latin typeface="+mj-lt"/>
                <a:ea typeface="Times New Roman" pitchFamily="18" charset="0"/>
              </a:rPr>
              <a:t>           </a:t>
            </a:r>
            <a:r>
              <a:rPr lang="en-US" sz="3200" b="1" dirty="0">
                <a:solidFill>
                  <a:srgbClr val="AA280E"/>
                </a:solidFill>
                <a:latin typeface="+mj-lt"/>
                <a:ea typeface="Times New Roman" pitchFamily="18" charset="0"/>
              </a:rPr>
              <a:t>Kuwait as a Humanitarian Center, Partnership in Development</a:t>
            </a:r>
            <a:endParaRPr lang="en-US" sz="3200" b="1" dirty="0">
              <a:solidFill>
                <a:srgbClr val="AA280E"/>
              </a:solidFill>
              <a:latin typeface="+mj-lt"/>
            </a:endParaRPr>
          </a:p>
          <a:p>
            <a:pPr eaLnBrk="0" hangingPunct="0">
              <a:lnSpc>
                <a:spcPct val="150000"/>
              </a:lnSpc>
              <a:defRPr/>
            </a:pPr>
            <a:r>
              <a:rPr lang="en-US" sz="2400" dirty="0">
                <a:solidFill>
                  <a:srgbClr val="000000"/>
                </a:solidFill>
                <a:latin typeface="+mj-lt"/>
                <a:ea typeface="Times New Roman" pitchFamily="18" charset="0"/>
              </a:rPr>
              <a:t>*Kuwait has realized since early the importance of economic and development support in building strong relations of friendship and </a:t>
            </a:r>
            <a:r>
              <a:rPr lang="en-US" sz="2400" dirty="0" smtClean="0">
                <a:solidFill>
                  <a:srgbClr val="000000"/>
                </a:solidFill>
                <a:latin typeface="+mj-lt"/>
                <a:ea typeface="Times New Roman" pitchFamily="18" charset="0"/>
              </a:rPr>
              <a:t>achieving </a:t>
            </a:r>
            <a:r>
              <a:rPr lang="en-US" sz="2400" dirty="0">
                <a:solidFill>
                  <a:srgbClr val="000000"/>
                </a:solidFill>
                <a:latin typeface="+mj-lt"/>
                <a:ea typeface="Times New Roman" pitchFamily="18" charset="0"/>
              </a:rPr>
              <a:t>political stability and security.</a:t>
            </a:r>
            <a:br>
              <a:rPr lang="en-US" sz="2400" dirty="0">
                <a:solidFill>
                  <a:srgbClr val="000000"/>
                </a:solidFill>
                <a:latin typeface="+mj-lt"/>
                <a:ea typeface="Times New Roman" pitchFamily="18" charset="0"/>
              </a:rPr>
            </a:br>
            <a:r>
              <a:rPr lang="en-US" sz="2400" dirty="0">
                <a:solidFill>
                  <a:srgbClr val="000000"/>
                </a:solidFill>
                <a:latin typeface="+mj-lt"/>
                <a:ea typeface="Times New Roman" pitchFamily="18" charset="0"/>
              </a:rPr>
              <a:t> </a:t>
            </a:r>
            <a:r>
              <a:rPr lang="en-US" sz="2400" dirty="0">
                <a:solidFill>
                  <a:srgbClr val="000000"/>
                </a:solidFill>
                <a:latin typeface="+mj-lt"/>
                <a:ea typeface="Times New Roman" pitchFamily="18" charset="0"/>
              </a:rPr>
              <a:t>*Kuwait set asides part of its annual income to support the humanitarian needs and development plans and programs to friendly countries. </a:t>
            </a:r>
            <a:endParaRPr lang="en-US" sz="2400" dirty="0">
              <a:latin typeface="+mj-lt"/>
            </a:endParaRPr>
          </a:p>
          <a:p>
            <a:pPr algn="just" eaLnBrk="0" hangingPunct="0">
              <a:lnSpc>
                <a:spcPct val="150000"/>
              </a:lnSpc>
              <a:defRPr/>
            </a:pPr>
            <a:r>
              <a:rPr lang="en-US" sz="2400" dirty="0">
                <a:solidFill>
                  <a:srgbClr val="000000"/>
                </a:solidFill>
                <a:latin typeface="+mj-lt"/>
                <a:ea typeface="Times New Roman" pitchFamily="18" charset="0"/>
              </a:rPr>
              <a:t>* Kuwait established right </a:t>
            </a:r>
            <a:r>
              <a:rPr lang="en-US" sz="2400" dirty="0" smtClean="0">
                <a:solidFill>
                  <a:srgbClr val="000000"/>
                </a:solidFill>
                <a:latin typeface="+mj-lt"/>
                <a:ea typeface="Times New Roman" pitchFamily="18" charset="0"/>
              </a:rPr>
              <a:t>after the </a:t>
            </a:r>
            <a:r>
              <a:rPr lang="en-US" sz="2400" dirty="0">
                <a:solidFill>
                  <a:srgbClr val="000000"/>
                </a:solidFill>
                <a:latin typeface="+mj-lt"/>
                <a:ea typeface="Times New Roman" pitchFamily="18" charset="0"/>
              </a:rPr>
              <a:t>independence the </a:t>
            </a:r>
            <a:r>
              <a:rPr lang="en-US" sz="2400" dirty="0">
                <a:solidFill>
                  <a:srgbClr val="000000"/>
                </a:solidFill>
                <a:latin typeface="+mj-lt"/>
                <a:ea typeface="Times New Roman" pitchFamily="18" charset="0"/>
              </a:rPr>
              <a:t>Kuwait Fund for </a:t>
            </a:r>
            <a:r>
              <a:rPr lang="en-US" sz="2400" dirty="0">
                <a:solidFill>
                  <a:srgbClr val="000000"/>
                </a:solidFill>
                <a:latin typeface="+mj-lt"/>
                <a:ea typeface="Times New Roman" pitchFamily="18" charset="0"/>
              </a:rPr>
              <a:t>Arab Economic Development KFAED </a:t>
            </a:r>
            <a:r>
              <a:rPr lang="en-US" sz="2400" dirty="0">
                <a:solidFill>
                  <a:srgbClr val="000000"/>
                </a:solidFill>
                <a:latin typeface="+mj-lt"/>
                <a:ea typeface="Times New Roman" pitchFamily="18" charset="0"/>
              </a:rPr>
              <a:t>on December 31, 1961 with a capital of 200 million Kuwaiti dinars, the capital increased to become two billion Kuwaiti dinars. </a:t>
            </a:r>
            <a:endParaRPr lang="en-US" sz="2400" dirty="0">
              <a:latin typeface="+mj-lt"/>
            </a:endParaRPr>
          </a:p>
          <a:p>
            <a:pPr algn="just" eaLnBrk="0" hangingPunct="0">
              <a:lnSpc>
                <a:spcPct val="150000"/>
              </a:lnSpc>
              <a:defRPr/>
            </a:pPr>
            <a:r>
              <a:rPr lang="en-US" sz="2400" dirty="0">
                <a:solidFill>
                  <a:srgbClr val="000000"/>
                </a:solidFill>
                <a:latin typeface="+mj-lt"/>
                <a:ea typeface="Times New Roman" pitchFamily="18" charset="0"/>
              </a:rPr>
              <a:t>*The number of countries benefiting from loans are 104 countries, and the number of loans </a:t>
            </a:r>
            <a:r>
              <a:rPr lang="en-US" sz="2400" dirty="0" smtClean="0">
                <a:solidFill>
                  <a:srgbClr val="000000"/>
                </a:solidFill>
                <a:latin typeface="+mj-lt"/>
                <a:ea typeface="Times New Roman" pitchFamily="18" charset="0"/>
              </a:rPr>
              <a:t> </a:t>
            </a:r>
            <a:r>
              <a:rPr lang="en-US" sz="2400" dirty="0">
                <a:solidFill>
                  <a:srgbClr val="000000"/>
                </a:solidFill>
                <a:latin typeface="+mj-lt"/>
                <a:ea typeface="Times New Roman" pitchFamily="18" charset="0"/>
              </a:rPr>
              <a:t>were given </a:t>
            </a:r>
            <a:r>
              <a:rPr lang="en-US" sz="2400" dirty="0" err="1">
                <a:solidFill>
                  <a:srgbClr val="000000"/>
                </a:solidFill>
                <a:latin typeface="+mj-lt"/>
                <a:ea typeface="Times New Roman" pitchFamily="18" charset="0"/>
              </a:rPr>
              <a:t>upto</a:t>
            </a:r>
            <a:r>
              <a:rPr lang="en-US" sz="2400" dirty="0">
                <a:solidFill>
                  <a:srgbClr val="000000"/>
                </a:solidFill>
                <a:latin typeface="+mj-lt"/>
                <a:ea typeface="Times New Roman" pitchFamily="18" charset="0"/>
              </a:rPr>
              <a:t> now 889 with total value in Kuwaiti Dinars 5,402 billion which equivalent to US$18,368 billion. </a:t>
            </a:r>
            <a:endParaRPr lang="en-US" sz="2400" dirty="0">
              <a:latin typeface="+mj-lt"/>
            </a:endParaRPr>
          </a:p>
          <a:p>
            <a:pPr algn="just" eaLnBrk="0" hangingPunct="0">
              <a:lnSpc>
                <a:spcPct val="150000"/>
              </a:lnSpc>
              <a:defRPr/>
            </a:pPr>
            <a:r>
              <a:rPr lang="en-US" sz="2400" dirty="0">
                <a:solidFill>
                  <a:srgbClr val="000000"/>
                </a:solidFill>
                <a:latin typeface="+mj-lt"/>
                <a:ea typeface="Times New Roman" pitchFamily="18" charset="0"/>
              </a:rPr>
              <a:t>*In recognition of the international community for this leading role in supporting the International Development the United Nations honored His Highness the Amir of Kuwait Sheikh Sabah Al-Ahmad Al-</a:t>
            </a:r>
            <a:r>
              <a:rPr lang="en-US" sz="2400" dirty="0" err="1">
                <a:solidFill>
                  <a:srgbClr val="000000"/>
                </a:solidFill>
                <a:latin typeface="+mj-lt"/>
                <a:ea typeface="Times New Roman" pitchFamily="18" charset="0"/>
              </a:rPr>
              <a:t>Jaber</a:t>
            </a:r>
            <a:r>
              <a:rPr lang="en-US" sz="2400" dirty="0">
                <a:solidFill>
                  <a:srgbClr val="000000"/>
                </a:solidFill>
                <a:latin typeface="+mj-lt"/>
                <a:ea typeface="Times New Roman" pitchFamily="18" charset="0"/>
              </a:rPr>
              <a:t> Al-Sabah on 09.08.2014 giving him the title "a leader of </a:t>
            </a:r>
            <a:r>
              <a:rPr lang="en-US" sz="2400" dirty="0">
                <a:solidFill>
                  <a:srgbClr val="000000"/>
                </a:solidFill>
                <a:latin typeface="+mj-lt"/>
                <a:ea typeface="Times New Roman" pitchFamily="18" charset="0"/>
              </a:rPr>
              <a:t>humanity”. </a:t>
            </a:r>
            <a:r>
              <a:rPr lang="en-US" sz="2400" dirty="0">
                <a:solidFill>
                  <a:srgbClr val="000000"/>
                </a:solidFill>
                <a:latin typeface="+mj-lt"/>
                <a:ea typeface="Times New Roman" pitchFamily="18" charset="0"/>
              </a:rPr>
              <a:t>UN also honored Kuwait as an international center for humanitarian work.</a:t>
            </a:r>
            <a:endParaRPr lang="en-US" sz="2400" dirty="0">
              <a:latin typeface="+mj-lt"/>
            </a:endParaRPr>
          </a:p>
          <a:p>
            <a:pPr algn="just" eaLnBrk="0" hangingPunct="0">
              <a:lnSpc>
                <a:spcPct val="150000"/>
              </a:lnSpc>
              <a:defRPr/>
            </a:pPr>
            <a:endParaRPr lang="en-US" sz="2400" dirty="0">
              <a:latin typeface="+mj-lt"/>
            </a:endParaRPr>
          </a:p>
          <a:p>
            <a:pPr algn="just" eaLnBrk="0" hangingPunct="0">
              <a:lnSpc>
                <a:spcPct val="150000"/>
              </a:lnSpc>
              <a:defRPr/>
            </a:pPr>
            <a:endParaRPr lang="en-US" sz="2400" dirty="0">
              <a:latin typeface="+mj-lt"/>
            </a:endParaRPr>
          </a:p>
        </p:txBody>
      </p:sp>
      <p:pic>
        <p:nvPicPr>
          <p:cNvPr id="19459"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52400" y="498475"/>
            <a:ext cx="8686800" cy="5878532"/>
          </a:xfrm>
          <a:prstGeom prst="rect">
            <a:avLst/>
          </a:prstGeom>
          <a:noFill/>
          <a:ln w="9525">
            <a:noFill/>
            <a:miter lim="800000"/>
            <a:headEnd/>
            <a:tailEnd/>
          </a:ln>
          <a:effectLst/>
        </p:spPr>
        <p:txBody>
          <a:bodyPr anchor="ctr">
            <a:spAutoFit/>
          </a:bodyPr>
          <a:lstStyle/>
          <a:p>
            <a:pPr algn="just" eaLnBrk="0" hangingPunct="0">
              <a:defRPr/>
            </a:pPr>
            <a:endParaRPr lang="en-US" dirty="0">
              <a:solidFill>
                <a:srgbClr val="000000"/>
              </a:solidFill>
              <a:latin typeface="Helvetica" pitchFamily="34" charset="0"/>
              <a:ea typeface="Times New Roman" pitchFamily="18" charset="0"/>
            </a:endParaRPr>
          </a:p>
          <a:p>
            <a:pPr algn="just" eaLnBrk="0" hangingPunct="0">
              <a:defRPr/>
            </a:pPr>
            <a:endParaRPr lang="en-US" dirty="0">
              <a:solidFill>
                <a:srgbClr val="000000"/>
              </a:solidFill>
              <a:latin typeface="Helvetica" pitchFamily="34" charset="0"/>
              <a:ea typeface="Times New Roman" pitchFamily="18" charset="0"/>
            </a:endParaRPr>
          </a:p>
          <a:p>
            <a:pPr eaLnBrk="0" hangingPunct="0">
              <a:defRPr/>
            </a:pPr>
            <a:r>
              <a:rPr lang="en-US" sz="2400" dirty="0" smtClean="0">
                <a:solidFill>
                  <a:srgbClr val="000000"/>
                </a:solidFill>
                <a:latin typeface="+mj-lt"/>
                <a:ea typeface="Times New Roman" pitchFamily="18" charset="0"/>
              </a:rPr>
              <a:t>* Since </a:t>
            </a:r>
            <a:r>
              <a:rPr lang="en-US" sz="2400" dirty="0">
                <a:solidFill>
                  <a:srgbClr val="000000"/>
                </a:solidFill>
                <a:latin typeface="+mj-lt"/>
                <a:ea typeface="Times New Roman" pitchFamily="18" charset="0"/>
              </a:rPr>
              <a:t>the Amir of Kuwait Sheikh Sabah Al-Ahmad Al-</a:t>
            </a:r>
            <a:r>
              <a:rPr lang="en-US" sz="2400" dirty="0" err="1">
                <a:solidFill>
                  <a:srgbClr val="000000"/>
                </a:solidFill>
                <a:latin typeface="+mj-lt"/>
                <a:ea typeface="Times New Roman" pitchFamily="18" charset="0"/>
              </a:rPr>
              <a:t>Jaber</a:t>
            </a:r>
            <a:r>
              <a:rPr lang="en-US" sz="2400" dirty="0">
                <a:solidFill>
                  <a:srgbClr val="000000"/>
                </a:solidFill>
                <a:latin typeface="+mj-lt"/>
                <a:ea typeface="Times New Roman" pitchFamily="18" charset="0"/>
              </a:rPr>
              <a:t>  Al-Sabah </a:t>
            </a:r>
            <a:r>
              <a:rPr lang="en-US" sz="2400" dirty="0">
                <a:solidFill>
                  <a:srgbClr val="000000"/>
                </a:solidFill>
                <a:latin typeface="+mj-lt"/>
                <a:ea typeface="Times New Roman" pitchFamily="18" charset="0"/>
              </a:rPr>
              <a:t>to</a:t>
            </a:r>
            <a:r>
              <a:rPr lang="en-US" sz="2400" dirty="0">
                <a:solidFill>
                  <a:srgbClr val="000000"/>
                </a:solidFill>
                <a:latin typeface="+mj-lt"/>
                <a:ea typeface="Times New Roman" pitchFamily="18" charset="0"/>
              </a:rPr>
              <a:t>ok </a:t>
            </a:r>
            <a:r>
              <a:rPr lang="en-US" sz="2400" dirty="0">
                <a:solidFill>
                  <a:srgbClr val="000000"/>
                </a:solidFill>
                <a:latin typeface="+mj-lt"/>
                <a:ea typeface="Times New Roman" pitchFamily="18" charset="0"/>
              </a:rPr>
              <a:t>over in </a:t>
            </a:r>
            <a:r>
              <a:rPr lang="en-US" sz="2400" dirty="0">
                <a:solidFill>
                  <a:srgbClr val="000000"/>
                </a:solidFill>
                <a:latin typeface="+mj-lt"/>
                <a:ea typeface="Times New Roman" pitchFamily="18" charset="0"/>
              </a:rPr>
              <a:t>2006 </a:t>
            </a:r>
            <a:r>
              <a:rPr lang="en-US" sz="2400" dirty="0">
                <a:solidFill>
                  <a:srgbClr val="000000"/>
                </a:solidFill>
                <a:latin typeface="+mj-lt"/>
                <a:ea typeface="Times New Roman" pitchFamily="18" charset="0"/>
              </a:rPr>
              <a:t>, he successfully managed to put Kuwait in </a:t>
            </a:r>
            <a:r>
              <a:rPr lang="en-US" sz="2400" dirty="0">
                <a:solidFill>
                  <a:srgbClr val="000000"/>
                </a:solidFill>
                <a:latin typeface="+mj-lt"/>
                <a:ea typeface="Times New Roman" pitchFamily="18" charset="0"/>
              </a:rPr>
              <a:t>the heart of the international humanitarian work and adds new dimension to global diplomacy which is the "humanitarian diplomacy". </a:t>
            </a:r>
            <a:br>
              <a:rPr lang="en-US" sz="2400" dirty="0">
                <a:solidFill>
                  <a:srgbClr val="000000"/>
                </a:solidFill>
                <a:latin typeface="+mj-lt"/>
                <a:ea typeface="Times New Roman" pitchFamily="18" charset="0"/>
              </a:rPr>
            </a:br>
            <a:endParaRPr lang="en-US" sz="2400" dirty="0">
              <a:solidFill>
                <a:srgbClr val="000000"/>
              </a:solidFill>
              <a:latin typeface="+mj-lt"/>
              <a:ea typeface="Times New Roman" pitchFamily="18" charset="0"/>
            </a:endParaRPr>
          </a:p>
          <a:p>
            <a:pPr eaLnBrk="0" hangingPunct="0">
              <a:defRPr/>
            </a:pPr>
            <a:r>
              <a:rPr lang="en-US" sz="2400" dirty="0" smtClean="0">
                <a:solidFill>
                  <a:srgbClr val="000000"/>
                </a:solidFill>
                <a:latin typeface="+mj-lt"/>
                <a:ea typeface="Times New Roman" pitchFamily="18" charset="0"/>
              </a:rPr>
              <a:t>* Kuwait </a:t>
            </a:r>
            <a:r>
              <a:rPr lang="en-US" sz="2400" dirty="0">
                <a:solidFill>
                  <a:srgbClr val="000000"/>
                </a:solidFill>
                <a:latin typeface="+mj-lt"/>
                <a:ea typeface="Times New Roman" pitchFamily="18" charset="0"/>
              </a:rPr>
              <a:t>hosted numerous of international and regional conferences, events and initiatives including the first, II and III conferences for donors to Syria in order to aid the Syrian afflicted people. </a:t>
            </a:r>
            <a:r>
              <a:rPr lang="en-US" sz="2400" dirty="0">
                <a:solidFill>
                  <a:srgbClr val="000000"/>
                </a:solidFill>
                <a:latin typeface="+mj-lt"/>
                <a:ea typeface="Times New Roman" pitchFamily="18" charset="0"/>
              </a:rPr>
              <a:t>The donation of Kuwait was $ 300 million for Syrian refugees in the first conference while offered $ 500 million US in the second conference and donated the same amount at the Third Conference. As well as the Kuwaiti aid to Syrian refugees since the outbreak of the Syrian crisis in 2011 where several humanitarian aid campaigns launched and led by charities which handed over to Syrian refugees’ relief supplies.</a:t>
            </a:r>
            <a:br>
              <a:rPr lang="en-US" sz="2400" dirty="0">
                <a:solidFill>
                  <a:srgbClr val="000000"/>
                </a:solidFill>
                <a:latin typeface="+mj-lt"/>
                <a:ea typeface="Times New Roman" pitchFamily="18" charset="0"/>
              </a:rPr>
            </a:br>
            <a:endParaRPr lang="en-US" sz="2400" dirty="0">
              <a:solidFill>
                <a:srgbClr val="000000"/>
              </a:solidFill>
              <a:latin typeface="+mj-lt"/>
              <a:ea typeface="Times New Roman" pitchFamily="18" charset="0"/>
            </a:endParaRPr>
          </a:p>
          <a:p>
            <a:pPr algn="just" eaLnBrk="0" hangingPunct="0">
              <a:defRPr/>
            </a:pPr>
            <a:r>
              <a:rPr lang="en-US" sz="2400" dirty="0">
                <a:solidFill>
                  <a:srgbClr val="000000"/>
                </a:solidFill>
                <a:latin typeface="+mj-lt"/>
                <a:ea typeface="Times New Roman" pitchFamily="18" charset="0"/>
              </a:rPr>
              <a:t> </a:t>
            </a:r>
            <a:r>
              <a:rPr lang="en-US" sz="2400" dirty="0" smtClean="0">
                <a:solidFill>
                  <a:srgbClr val="000000"/>
                </a:solidFill>
                <a:latin typeface="+mj-lt"/>
                <a:ea typeface="Times New Roman" pitchFamily="18" charset="0"/>
              </a:rPr>
              <a:t>* Kuwait </a:t>
            </a:r>
            <a:r>
              <a:rPr lang="en-US" sz="2400" dirty="0">
                <a:solidFill>
                  <a:srgbClr val="000000"/>
                </a:solidFill>
                <a:latin typeface="+mj-lt"/>
                <a:ea typeface="Times New Roman" pitchFamily="18" charset="0"/>
              </a:rPr>
              <a:t>continues to provide financial support to the Palestinians and the Palestinian cause which comes in continuation to its solidarity and support to the Palestinians brothers where the Amir of Kuwait announced in 2009 donation of $ 34 million to an agency of the United Nations Relief and Works Agency for Palestine Refugees in the Near East (UNRWA) believing it humanitarian role played. </a:t>
            </a:r>
            <a:r>
              <a:rPr lang="en-US" sz="2400" dirty="0">
                <a:solidFill>
                  <a:srgbClr val="000000"/>
                </a:solidFill>
                <a:latin typeface="+mj-lt"/>
                <a:ea typeface="Times New Roman" pitchFamily="18" charset="0"/>
              </a:rPr>
              <a:t>Kuwait has also made a commitment for $ 300 million to support the Palestinian Authority in the donor to the Palestinians Conference held in Paris in December 2007. In March 2009 Kuwait pledged $ 200 million to the Palestinian Authority over five years, and part of the reconstruction in the Gaza Strip program. Kuwait signed with the World Bank in November 2012 an agreement provides $ 50 million for the reform and development program (PRDP),and another  $ 10 million to the Palestinians.</a:t>
            </a:r>
            <a:endParaRPr lang="en-US" sz="2400" dirty="0">
              <a:latin typeface="+mj-lt"/>
            </a:endParaRPr>
          </a:p>
          <a:p>
            <a:pPr algn="just" eaLnBrk="0" hangingPunct="0">
              <a:defRPr/>
            </a:pPr>
            <a:endParaRPr lang="en-US" sz="2400" dirty="0">
              <a:latin typeface="+mj-lt"/>
            </a:endParaRPr>
          </a:p>
        </p:txBody>
      </p:sp>
      <p:pic>
        <p:nvPicPr>
          <p:cNvPr id="20483"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304800" y="457200"/>
            <a:ext cx="8305800" cy="6740525"/>
          </a:xfrm>
          <a:prstGeom prst="rect">
            <a:avLst/>
          </a:prstGeom>
          <a:noFill/>
          <a:ln w="9525">
            <a:noFill/>
            <a:miter lim="800000"/>
            <a:headEnd/>
            <a:tailEnd/>
          </a:ln>
        </p:spPr>
        <p:txBody>
          <a:bodyPr>
            <a:spAutoFit/>
          </a:bodyPr>
          <a:lstStyle/>
          <a:p>
            <a:pPr algn="just"/>
            <a:r>
              <a:rPr lang="en-IN" sz="2400" dirty="0"/>
              <a:t>*</a:t>
            </a:r>
            <a:r>
              <a:rPr lang="en-IN" sz="2400" baseline="0" dirty="0"/>
              <a:t>   </a:t>
            </a:r>
            <a:r>
              <a:rPr lang="en-IN" sz="2400" dirty="0"/>
              <a:t>Kuwait and India enjoy well routed and friendly relations which are bound by historical, </a:t>
            </a:r>
          </a:p>
          <a:p>
            <a:pPr algn="just"/>
            <a:r>
              <a:rPr lang="en-IN" sz="2400" baseline="0" dirty="0"/>
              <a:t>    </a:t>
            </a:r>
            <a:r>
              <a:rPr lang="en-IN" sz="2400" dirty="0"/>
              <a:t>geographical and cultural affinities. </a:t>
            </a:r>
            <a:endParaRPr lang="en-US" sz="2400" dirty="0"/>
          </a:p>
          <a:p>
            <a:pPr algn="just">
              <a:buFont typeface="Arial" pitchFamily="34" charset="0"/>
              <a:buChar char="•"/>
            </a:pPr>
            <a:endParaRPr lang="en-US" sz="2400" dirty="0"/>
          </a:p>
          <a:p>
            <a:pPr algn="just"/>
            <a:r>
              <a:rPr lang="en-IN" sz="2400" dirty="0"/>
              <a:t> *   The late Prime Minister of India, </a:t>
            </a:r>
            <a:r>
              <a:rPr lang="en-IN" sz="2400" dirty="0" err="1"/>
              <a:t>Shri</a:t>
            </a:r>
            <a:r>
              <a:rPr lang="en-IN" sz="2400" dirty="0"/>
              <a:t> Jawaharlal Nehru strongly supported the  </a:t>
            </a:r>
            <a:br>
              <a:rPr lang="en-IN" sz="2400" dirty="0"/>
            </a:br>
            <a:r>
              <a:rPr lang="en-IN" sz="2400" dirty="0"/>
              <a:t>   Independence of Kuwait in </a:t>
            </a:r>
            <a:r>
              <a:rPr lang="en-IN" sz="2400" dirty="0" smtClean="0"/>
              <a:t>1961 </a:t>
            </a:r>
            <a:r>
              <a:rPr lang="en-IN" sz="2400" dirty="0"/>
              <a:t>appreciating the well being of strong relations between  </a:t>
            </a:r>
            <a:br>
              <a:rPr lang="en-IN" sz="2400" dirty="0"/>
            </a:br>
            <a:r>
              <a:rPr lang="en-IN" sz="2400" dirty="0"/>
              <a:t>    the two countries.</a:t>
            </a:r>
            <a:endParaRPr lang="en-US" sz="2400" dirty="0"/>
          </a:p>
          <a:p>
            <a:pPr algn="just"/>
            <a:endParaRPr lang="en-US" sz="2400" dirty="0"/>
          </a:p>
          <a:p>
            <a:pPr algn="just">
              <a:lnSpc>
                <a:spcPct val="150000"/>
              </a:lnSpc>
            </a:pPr>
            <a:r>
              <a:rPr lang="en-IN" sz="2400" dirty="0"/>
              <a:t>*   The </a:t>
            </a:r>
            <a:r>
              <a:rPr lang="en-IN" sz="2400" dirty="0" smtClean="0"/>
              <a:t>diplomatic </a:t>
            </a:r>
            <a:r>
              <a:rPr lang="en-IN" sz="2400" dirty="0"/>
              <a:t>relations between Kuwait and India were established immediately after  </a:t>
            </a:r>
            <a:br>
              <a:rPr lang="en-IN" sz="2400" dirty="0"/>
            </a:br>
            <a:r>
              <a:rPr lang="en-IN" sz="2400" dirty="0"/>
              <a:t>   Kuwait's independence . India opened its Embassy in Kuwait in 1964 and the Embassy </a:t>
            </a:r>
            <a:br>
              <a:rPr lang="en-IN" sz="2400" dirty="0"/>
            </a:br>
            <a:r>
              <a:rPr lang="en-IN" sz="2400" dirty="0"/>
              <a:t>   of the State of </a:t>
            </a:r>
            <a:r>
              <a:rPr lang="en-IN" sz="2400" dirty="0" smtClean="0"/>
              <a:t>Kuwait in Delhi </a:t>
            </a:r>
            <a:r>
              <a:rPr lang="en-IN" sz="2400" dirty="0"/>
              <a:t>was opened in 1964. The first Kuwaiti Ambassador, His </a:t>
            </a:r>
            <a:br>
              <a:rPr lang="en-IN" sz="2400" dirty="0"/>
            </a:br>
            <a:r>
              <a:rPr lang="en-IN" sz="2400" dirty="0"/>
              <a:t>   Excellency Mr. </a:t>
            </a:r>
            <a:r>
              <a:rPr lang="en-IN" sz="2400" dirty="0" err="1"/>
              <a:t>Yaqoub</a:t>
            </a:r>
            <a:r>
              <a:rPr lang="en-IN" sz="2400" dirty="0"/>
              <a:t> Abdul Aziz Al-Rashid presented his credential to the Indian  </a:t>
            </a:r>
            <a:br>
              <a:rPr lang="en-IN" sz="2400" dirty="0"/>
            </a:br>
            <a:r>
              <a:rPr lang="en-IN" sz="2400" dirty="0"/>
              <a:t>   President,  Dr. S. </a:t>
            </a:r>
            <a:r>
              <a:rPr lang="en-IN" sz="2400" dirty="0" err="1"/>
              <a:t>Radhakrishnan</a:t>
            </a:r>
            <a:r>
              <a:rPr lang="en-IN" sz="2400" dirty="0"/>
              <a:t> on 13 August, 1964.</a:t>
            </a:r>
            <a:endParaRPr lang="en-US" sz="2400" dirty="0"/>
          </a:p>
          <a:p>
            <a:pPr algn="just">
              <a:lnSpc>
                <a:spcPct val="150000"/>
              </a:lnSpc>
            </a:pPr>
            <a:endParaRPr lang="en-US" sz="2400" dirty="0"/>
          </a:p>
          <a:p>
            <a:pPr algn="just"/>
            <a:r>
              <a:rPr lang="en-IN" sz="2400" dirty="0"/>
              <a:t> *  </a:t>
            </a:r>
            <a:r>
              <a:rPr lang="en-IN" sz="2400" dirty="0" smtClean="0"/>
              <a:t>The two </a:t>
            </a:r>
            <a:r>
              <a:rPr lang="en-IN" sz="2400" dirty="0"/>
              <a:t>countries exchanged many high level visits which strengthened relations and </a:t>
            </a:r>
            <a:br>
              <a:rPr lang="en-IN" sz="2400" dirty="0"/>
            </a:br>
            <a:r>
              <a:rPr lang="en-IN" sz="2400" dirty="0"/>
              <a:t>   broadened the horizons and cooperation in many fields.</a:t>
            </a:r>
            <a:endParaRPr lang="en-US" sz="2400" dirty="0"/>
          </a:p>
          <a:p>
            <a:pPr algn="just"/>
            <a:endParaRPr lang="en-US" sz="2400" dirty="0"/>
          </a:p>
          <a:p>
            <a:r>
              <a:rPr lang="en-IN" sz="2400" dirty="0"/>
              <a:t> * </a:t>
            </a:r>
            <a:r>
              <a:rPr lang="en-IN" sz="2400" dirty="0" smtClean="0"/>
              <a:t> The two </a:t>
            </a:r>
            <a:r>
              <a:rPr lang="en-IN" sz="2400" dirty="0"/>
              <a:t>countries exchanged to build partnership throughout many decades which </a:t>
            </a:r>
            <a:r>
              <a:rPr lang="en-IN" sz="2400" dirty="0" smtClean="0"/>
              <a:t>                  was based  </a:t>
            </a:r>
            <a:r>
              <a:rPr lang="en-IN" sz="2400" dirty="0"/>
              <a:t>on mutual understandings and benefits.</a:t>
            </a:r>
            <a:endParaRPr lang="en-US" sz="2400" dirty="0"/>
          </a:p>
          <a:p>
            <a:pPr algn="just"/>
            <a:endParaRPr lang="en-US" sz="2400" dirty="0"/>
          </a:p>
          <a:p>
            <a:pPr algn="just"/>
            <a:r>
              <a:rPr lang="en-IN" sz="2400" dirty="0"/>
              <a:t> *   The relations between the two countries exchanged and encouraged by broad legal   </a:t>
            </a:r>
            <a:br>
              <a:rPr lang="en-IN" sz="2400" dirty="0"/>
            </a:br>
            <a:r>
              <a:rPr lang="en-IN" sz="2400" dirty="0"/>
              <a:t>   frameworks consisting of more than 30 agreements and MOUs.</a:t>
            </a:r>
            <a:endParaRPr lang="en-US" sz="2400" dirty="0"/>
          </a:p>
          <a:p>
            <a:pPr algn="just">
              <a:buFont typeface="Arial" pitchFamily="34" charset="0"/>
              <a:buChar char="•"/>
            </a:pPr>
            <a:endParaRPr lang="en-US" sz="2400" dirty="0"/>
          </a:p>
        </p:txBody>
      </p:sp>
      <p:pic>
        <p:nvPicPr>
          <p:cNvPr id="3075" name="Picture 5"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09600"/>
            <a:ext cx="8382000" cy="6411913"/>
          </a:xfrm>
          <a:prstGeom prst="rect">
            <a:avLst/>
          </a:prstGeom>
        </p:spPr>
        <p:txBody>
          <a:bodyPr>
            <a:spAutoFit/>
          </a:bodyPr>
          <a:lstStyle/>
          <a:p>
            <a:pPr eaLnBrk="0" hangingPunct="0">
              <a:defRPr/>
            </a:pPr>
            <a:r>
              <a:rPr lang="en-US" sz="2400" dirty="0">
                <a:solidFill>
                  <a:srgbClr val="000000"/>
                </a:solidFill>
                <a:latin typeface="+mj-lt"/>
                <a:ea typeface="Times New Roman" pitchFamily="18" charset="0"/>
              </a:rPr>
              <a:t>* Kuwait </a:t>
            </a:r>
            <a:r>
              <a:rPr lang="en-US" sz="2400" dirty="0">
                <a:solidFill>
                  <a:srgbClr val="000000"/>
                </a:solidFill>
                <a:latin typeface="+mj-lt"/>
                <a:ea typeface="Times New Roman" pitchFamily="18" charset="0"/>
              </a:rPr>
              <a:t>has also taken the initiative to provide assistance to countries affected by the natural disasters. </a:t>
            </a:r>
            <a:r>
              <a:rPr lang="en-US" sz="2400" dirty="0">
                <a:solidFill>
                  <a:schemeClr val="tx1">
                    <a:lumMod val="95000"/>
                    <a:lumOff val="5000"/>
                  </a:schemeClr>
                </a:solidFill>
                <a:latin typeface="+mj-lt"/>
                <a:ea typeface="Times New Roman" pitchFamily="18" charset="0"/>
              </a:rPr>
              <a:t/>
            </a:r>
            <a:br>
              <a:rPr lang="en-US" sz="2400" dirty="0">
                <a:solidFill>
                  <a:schemeClr val="tx1">
                    <a:lumMod val="95000"/>
                    <a:lumOff val="5000"/>
                  </a:schemeClr>
                </a:solidFill>
                <a:latin typeface="+mj-lt"/>
                <a:ea typeface="Times New Roman" pitchFamily="18" charset="0"/>
              </a:rPr>
            </a:br>
            <a:endParaRPr lang="en-US" sz="2400" dirty="0">
              <a:solidFill>
                <a:schemeClr val="tx1">
                  <a:lumMod val="95000"/>
                  <a:lumOff val="5000"/>
                </a:schemeClr>
              </a:solidFill>
              <a:latin typeface="+mj-lt"/>
            </a:endParaRPr>
          </a:p>
          <a:p>
            <a:pPr eaLnBrk="0" hangingPunct="0">
              <a:defRPr/>
            </a:pPr>
            <a:r>
              <a:rPr lang="en-US" sz="2400" dirty="0">
                <a:solidFill>
                  <a:srgbClr val="000000"/>
                </a:solidFill>
                <a:latin typeface="+mj-lt"/>
                <a:ea typeface="Times New Roman" pitchFamily="18" charset="0"/>
              </a:rPr>
              <a:t>*The Kuwaiti humanitarian and developmental vision was ensured through contribution to the fight against poverty and hunger by His Highness the Amir of Kuwait's initiative to create a decent life fund, as well as to donate $ 100 million to support basic foodstuffs to the needy in a practical and urgent way.</a:t>
            </a:r>
            <a:br>
              <a:rPr lang="en-US" sz="2400" dirty="0">
                <a:solidFill>
                  <a:srgbClr val="000000"/>
                </a:solidFill>
                <a:latin typeface="+mj-lt"/>
                <a:ea typeface="Times New Roman" pitchFamily="18" charset="0"/>
              </a:rPr>
            </a:br>
            <a:endParaRPr lang="en-US" sz="2400" dirty="0">
              <a:latin typeface="+mj-lt"/>
            </a:endParaRPr>
          </a:p>
          <a:p>
            <a:pPr eaLnBrk="0" hangingPunct="0">
              <a:defRPr/>
            </a:pPr>
            <a:r>
              <a:rPr lang="en-US" sz="2400" dirty="0">
                <a:solidFill>
                  <a:srgbClr val="000000"/>
                </a:solidFill>
                <a:latin typeface="+mj-lt"/>
                <a:ea typeface="Times New Roman" pitchFamily="18" charset="0"/>
              </a:rPr>
              <a:t>*The Amir of Kuwait also announced the donation of a grant of 10 million dollars for the least developed Member States in the Organization of Islamic Cooperation (OIC).</a:t>
            </a:r>
          </a:p>
          <a:p>
            <a:pPr eaLnBrk="0" hangingPunct="0">
              <a:defRPr/>
            </a:pPr>
            <a:endParaRPr lang="en-US" sz="2400" dirty="0">
              <a:latin typeface="+mj-lt"/>
            </a:endParaRPr>
          </a:p>
          <a:p>
            <a:pPr eaLnBrk="0" hangingPunct="0">
              <a:defRPr/>
            </a:pPr>
            <a:r>
              <a:rPr lang="en-US" sz="2400" dirty="0">
                <a:solidFill>
                  <a:srgbClr val="000000"/>
                </a:solidFill>
                <a:latin typeface="+mj-lt"/>
                <a:ea typeface="Times New Roman" pitchFamily="18" charset="0"/>
              </a:rPr>
              <a:t>*Two major summits held in Kuwait in order to strengthen economic and political cooperation. </a:t>
            </a:r>
            <a:br>
              <a:rPr lang="en-US" sz="2400" dirty="0">
                <a:solidFill>
                  <a:srgbClr val="000000"/>
                </a:solidFill>
                <a:latin typeface="+mj-lt"/>
                <a:ea typeface="Times New Roman" pitchFamily="18" charset="0"/>
              </a:rPr>
            </a:br>
            <a:r>
              <a:rPr lang="en-US" sz="2400" dirty="0">
                <a:solidFill>
                  <a:srgbClr val="000000"/>
                </a:solidFill>
                <a:latin typeface="+mj-lt"/>
                <a:ea typeface="Times New Roman" pitchFamily="18" charset="0"/>
              </a:rPr>
              <a:t>The third Afro-Arab Summit held in November 2013 and Arab Summit held in March 2014. The</a:t>
            </a:r>
            <a:br>
              <a:rPr lang="en-US" sz="2400" dirty="0">
                <a:solidFill>
                  <a:srgbClr val="000000"/>
                </a:solidFill>
                <a:latin typeface="+mj-lt"/>
                <a:ea typeface="Times New Roman" pitchFamily="18" charset="0"/>
              </a:rPr>
            </a:br>
            <a:r>
              <a:rPr lang="en-US" sz="2400" dirty="0">
                <a:solidFill>
                  <a:srgbClr val="000000"/>
                </a:solidFill>
                <a:latin typeface="+mj-lt"/>
                <a:ea typeface="Times New Roman" pitchFamily="18" charset="0"/>
              </a:rPr>
              <a:t> two summits have achieved good results. </a:t>
            </a:r>
            <a:br>
              <a:rPr lang="en-US" sz="2400" dirty="0">
                <a:solidFill>
                  <a:srgbClr val="000000"/>
                </a:solidFill>
                <a:latin typeface="+mj-lt"/>
                <a:ea typeface="Times New Roman" pitchFamily="18" charset="0"/>
              </a:rPr>
            </a:br>
            <a:endParaRPr lang="en-US" sz="2400" dirty="0">
              <a:latin typeface="+mj-lt"/>
            </a:endParaRPr>
          </a:p>
          <a:p>
            <a:pPr eaLnBrk="0" hangingPunct="0">
              <a:defRPr/>
            </a:pPr>
            <a:r>
              <a:rPr lang="en-US" sz="2400" dirty="0">
                <a:solidFill>
                  <a:srgbClr val="000000"/>
                </a:solidFill>
                <a:latin typeface="+mj-lt"/>
                <a:ea typeface="Times New Roman" pitchFamily="18" charset="0"/>
              </a:rPr>
              <a:t>*In 2009 the first Arab economic summit which Kuwait hosted also witnessed Kuwaiti donation </a:t>
            </a:r>
            <a:br>
              <a:rPr lang="en-US" sz="2400" dirty="0">
                <a:solidFill>
                  <a:srgbClr val="000000"/>
                </a:solidFill>
                <a:latin typeface="+mj-lt"/>
                <a:ea typeface="Times New Roman" pitchFamily="18" charset="0"/>
              </a:rPr>
            </a:br>
            <a:r>
              <a:rPr lang="en-US" sz="2400" dirty="0">
                <a:solidFill>
                  <a:srgbClr val="000000"/>
                </a:solidFill>
                <a:latin typeface="+mj-lt"/>
                <a:ea typeface="Times New Roman" pitchFamily="18" charset="0"/>
              </a:rPr>
              <a:t>of $ 500 million to help finance small and medium enterprises (SMEs) throughout the Arab world. Kuwaiti Fund for Development organized in 2010 International Donors Conference and investors to eastern Sudan which the contributions amounted so far to $ 500 million.</a:t>
            </a:r>
            <a:br>
              <a:rPr lang="en-US" sz="2400" dirty="0">
                <a:solidFill>
                  <a:srgbClr val="000000"/>
                </a:solidFill>
                <a:latin typeface="+mj-lt"/>
                <a:ea typeface="Times New Roman" pitchFamily="18" charset="0"/>
              </a:rPr>
            </a:br>
            <a:endParaRPr lang="en-US" sz="2400" dirty="0">
              <a:latin typeface="+mj-lt"/>
            </a:endParaRPr>
          </a:p>
          <a:p>
            <a:pPr eaLnBrk="0" hangingPunct="0">
              <a:defRPr/>
            </a:pPr>
            <a:r>
              <a:rPr lang="en-US" sz="2400" dirty="0">
                <a:solidFill>
                  <a:srgbClr val="000000"/>
                </a:solidFill>
                <a:latin typeface="+mj-lt"/>
                <a:ea typeface="Times New Roman" pitchFamily="18" charset="0"/>
              </a:rPr>
              <a:t>*Kuwait also announced the establishment of one billion dollar fund to achieve the development goals of Asian countries and the fulfillment of the Millennium Development Goals of the United Nations (Millennium Development Goals). His Highness the Amir of Kuwait also announced to contribute $ 300 million for the program in the first summit of the Asian Cooperation Dialogue (ACD), which is also held in Kuwait in 2012.</a:t>
            </a:r>
            <a:endParaRPr lang="en-US" sz="2400" dirty="0">
              <a:latin typeface="+mj-lt"/>
            </a:endParaRPr>
          </a:p>
        </p:txBody>
      </p:sp>
      <p:pic>
        <p:nvPicPr>
          <p:cNvPr id="21507"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ages (5).jpg"/>
          <p:cNvPicPr>
            <a:picLocks noChangeAspect="1"/>
          </p:cNvPicPr>
          <p:nvPr/>
        </p:nvPicPr>
        <p:blipFill>
          <a:blip r:embed="rId2"/>
          <a:srcRect/>
          <a:stretch>
            <a:fillRect/>
          </a:stretch>
        </p:blipFill>
        <p:spPr bwMode="auto">
          <a:xfrm>
            <a:off x="3886200" y="381000"/>
            <a:ext cx="1066800" cy="1208088"/>
          </a:xfrm>
          <a:prstGeom prst="rect">
            <a:avLst/>
          </a:prstGeom>
          <a:noFill/>
          <a:ln w="9525">
            <a:noFill/>
            <a:miter lim="800000"/>
            <a:headEnd/>
            <a:tailEnd/>
          </a:ln>
        </p:spPr>
      </p:pic>
      <p:sp>
        <p:nvSpPr>
          <p:cNvPr id="22531" name="AutoShape 5" descr="https://poohalicious.files.wordpress.com/2012/07/mc900435590.jpg"/>
          <p:cNvSpPr>
            <a:spLocks noChangeAspect="1" noChangeArrowheads="1"/>
          </p:cNvSpPr>
          <p:nvPr/>
        </p:nvSpPr>
        <p:spPr bwMode="auto">
          <a:xfrm>
            <a:off x="134938" y="-98425"/>
            <a:ext cx="304800" cy="304800"/>
          </a:xfrm>
          <a:prstGeom prst="rect">
            <a:avLst/>
          </a:prstGeom>
          <a:noFill/>
          <a:ln w="9525">
            <a:noFill/>
            <a:miter lim="800000"/>
            <a:headEnd/>
            <a:tailEnd/>
          </a:ln>
        </p:spPr>
        <p:txBody>
          <a:bodyPr/>
          <a:lstStyle/>
          <a:p>
            <a:endParaRPr lang="en-US"/>
          </a:p>
        </p:txBody>
      </p:sp>
      <p:sp>
        <p:nvSpPr>
          <p:cNvPr id="22532" name="AutoShape 7" descr="https://poohalicious.files.wordpress.com/2012/07/mc900435590.jpg"/>
          <p:cNvSpPr>
            <a:spLocks noChangeAspect="1" noChangeArrowheads="1"/>
          </p:cNvSpPr>
          <p:nvPr/>
        </p:nvSpPr>
        <p:spPr bwMode="auto">
          <a:xfrm>
            <a:off x="134938" y="-98425"/>
            <a:ext cx="304800" cy="304800"/>
          </a:xfrm>
          <a:prstGeom prst="rect">
            <a:avLst/>
          </a:prstGeom>
          <a:noFill/>
          <a:ln w="9525">
            <a:noFill/>
            <a:miter lim="800000"/>
            <a:headEnd/>
            <a:tailEnd/>
          </a:ln>
        </p:spPr>
        <p:txBody>
          <a:bodyPr/>
          <a:lstStyle/>
          <a:p>
            <a:endParaRPr lang="en-US"/>
          </a:p>
        </p:txBody>
      </p:sp>
      <p:sp>
        <p:nvSpPr>
          <p:cNvPr id="22533" name="Rectangle 6"/>
          <p:cNvSpPr>
            <a:spLocks noChangeArrowheads="1"/>
          </p:cNvSpPr>
          <p:nvPr/>
        </p:nvSpPr>
        <p:spPr bwMode="auto">
          <a:xfrm>
            <a:off x="3810000" y="1752600"/>
            <a:ext cx="1292225" cy="912813"/>
          </a:xfrm>
          <a:prstGeom prst="rect">
            <a:avLst/>
          </a:prstGeom>
          <a:noFill/>
          <a:ln w="9525">
            <a:noFill/>
            <a:miter lim="800000"/>
            <a:headEnd/>
            <a:tailEnd/>
          </a:ln>
        </p:spPr>
        <p:txBody>
          <a:bodyPr wrap="none">
            <a:spAutoFit/>
          </a:bodyPr>
          <a:lstStyle/>
          <a:p>
            <a:r>
              <a:rPr lang="ar-KW" sz="8000">
                <a:solidFill>
                  <a:srgbClr val="AA280E"/>
                </a:solidFill>
              </a:rPr>
              <a:t>شكراً</a:t>
            </a:r>
            <a:endParaRPr lang="en-US" sz="8000">
              <a:solidFill>
                <a:srgbClr val="AA280E"/>
              </a:solidFill>
            </a:endParaRPr>
          </a:p>
        </p:txBody>
      </p:sp>
      <p:sp>
        <p:nvSpPr>
          <p:cNvPr id="8" name="Rectangle 7"/>
          <p:cNvSpPr/>
          <p:nvPr/>
        </p:nvSpPr>
        <p:spPr>
          <a:xfrm>
            <a:off x="3505200" y="4640263"/>
            <a:ext cx="2070100" cy="769937"/>
          </a:xfrm>
          <a:prstGeom prst="rect">
            <a:avLst/>
          </a:prstGeom>
        </p:spPr>
        <p:txBody>
          <a:bodyPr wrap="none">
            <a:spAutoFit/>
          </a:bodyPr>
          <a:lstStyle/>
          <a:p>
            <a:pPr>
              <a:defRPr/>
            </a:pPr>
            <a:r>
              <a:rPr lang="hi-IN" sz="6600" b="1" dirty="0">
                <a:solidFill>
                  <a:schemeClr val="accent2">
                    <a:lumMod val="75000"/>
                  </a:schemeClr>
                </a:solidFill>
              </a:rPr>
              <a:t>धन्यवाद</a:t>
            </a:r>
            <a:endParaRPr lang="en-US" sz="6600" dirty="0">
              <a:solidFill>
                <a:schemeClr val="accent2">
                  <a:lumMod val="75000"/>
                </a:schemeClr>
              </a:solidFill>
            </a:endParaRPr>
          </a:p>
        </p:txBody>
      </p:sp>
      <p:sp>
        <p:nvSpPr>
          <p:cNvPr id="22535" name="TextBox 8"/>
          <p:cNvSpPr txBox="1">
            <a:spLocks noChangeArrowheads="1"/>
          </p:cNvSpPr>
          <p:nvPr/>
        </p:nvSpPr>
        <p:spPr bwMode="auto">
          <a:xfrm>
            <a:off x="3303588" y="3132138"/>
            <a:ext cx="2487612" cy="830262"/>
          </a:xfrm>
          <a:prstGeom prst="rect">
            <a:avLst/>
          </a:prstGeom>
          <a:noFill/>
          <a:ln w="9525">
            <a:noFill/>
            <a:miter lim="800000"/>
            <a:headEnd/>
            <a:tailEnd/>
          </a:ln>
        </p:spPr>
        <p:txBody>
          <a:bodyPr wrap="none">
            <a:spAutoFit/>
          </a:bodyPr>
          <a:lstStyle/>
          <a:p>
            <a:r>
              <a:rPr lang="en-US" sz="7200">
                <a:latin typeface="Monotype Corsiva" pitchFamily="66" charset="0"/>
              </a:rPr>
              <a:t>Thank you</a:t>
            </a:r>
          </a:p>
        </p:txBody>
      </p:sp>
      <p:sp>
        <p:nvSpPr>
          <p:cNvPr id="12" name="Rectangle 11"/>
          <p:cNvSpPr/>
          <p:nvPr/>
        </p:nvSpPr>
        <p:spPr>
          <a:xfrm>
            <a:off x="0" y="0"/>
            <a:ext cx="24384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0" y="4876800"/>
            <a:ext cx="2438400" cy="19812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6324600" y="4419600"/>
            <a:ext cx="2819400" cy="2438400"/>
          </a:xfrm>
          <a:prstGeom prst="rect">
            <a:avLst/>
          </a:prstGeom>
          <a:solidFill>
            <a:srgbClr val="31937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324600" y="0"/>
            <a:ext cx="2819400" cy="6096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2541" name="Picture 9" descr="4232339_f520.jpg"/>
          <p:cNvPicPr>
            <a:picLocks noChangeAspect="1"/>
          </p:cNvPicPr>
          <p:nvPr/>
        </p:nvPicPr>
        <p:blipFill>
          <a:blip r:embed="rId3"/>
          <a:srcRect/>
          <a:stretch>
            <a:fillRect/>
          </a:stretch>
        </p:blipFill>
        <p:spPr bwMode="auto">
          <a:xfrm>
            <a:off x="0" y="2514600"/>
            <a:ext cx="2459038" cy="3276600"/>
          </a:xfrm>
          <a:prstGeom prst="rect">
            <a:avLst/>
          </a:prstGeom>
          <a:noFill/>
          <a:ln w="9525">
            <a:noFill/>
            <a:miter lim="800000"/>
            <a:headEnd/>
            <a:tailEnd/>
          </a:ln>
        </p:spPr>
      </p:pic>
      <p:pic>
        <p:nvPicPr>
          <p:cNvPr id="22542" name="Picture 14"/>
          <p:cNvPicPr>
            <a:picLocks noChangeAspect="1" noChangeArrowheads="1"/>
          </p:cNvPicPr>
          <p:nvPr/>
        </p:nvPicPr>
        <p:blipFill>
          <a:blip r:embed="rId4"/>
          <a:srcRect/>
          <a:stretch>
            <a:fillRect/>
          </a:stretch>
        </p:blipFill>
        <p:spPr bwMode="auto">
          <a:xfrm>
            <a:off x="6324600" y="457200"/>
            <a:ext cx="2819399" cy="3973998"/>
          </a:xfrm>
          <a:prstGeom prst="rect">
            <a:avLst/>
          </a:prstGeom>
          <a:noFill/>
          <a:ln w="9525">
            <a:noFill/>
            <a:miter lim="800000"/>
            <a:headEnd/>
            <a:tailEnd/>
          </a:ln>
          <a:effectLst/>
        </p:spPr>
      </p:pic>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p:nvPr>
        </p:nvSpPr>
        <p:spPr>
          <a:xfrm>
            <a:off x="457200" y="685800"/>
            <a:ext cx="8077200" cy="1401763"/>
          </a:xfrm>
        </p:spPr>
        <p:txBody>
          <a:bodyPr/>
          <a:lstStyle/>
          <a:p>
            <a:pPr algn="ctr">
              <a:buFont typeface="Arial" pitchFamily="34" charset="0"/>
              <a:buNone/>
            </a:pPr>
            <a:r>
              <a:rPr lang="en-US" sz="2800" smtClean="0">
                <a:solidFill>
                  <a:srgbClr val="AA280E"/>
                </a:solidFill>
              </a:rPr>
              <a:t>Exchange of very high level visit between leaders of Kuwait and India</a:t>
            </a:r>
            <a:r>
              <a:rPr lang="en-US" sz="2800" smtClean="0">
                <a:solidFill>
                  <a:srgbClr val="FF0000"/>
                </a:solidFill>
              </a:rPr>
              <a:t/>
            </a:r>
            <a:br>
              <a:rPr lang="en-US" sz="2800" smtClean="0">
                <a:solidFill>
                  <a:srgbClr val="FF0000"/>
                </a:solidFill>
              </a:rPr>
            </a:br>
            <a:endParaRPr lang="en-US" sz="2800" smtClean="0">
              <a:solidFill>
                <a:srgbClr val="FF0000"/>
              </a:solidFill>
            </a:endParaRPr>
          </a:p>
          <a:p>
            <a:pPr algn="just">
              <a:buFont typeface="Arial" pitchFamily="34" charset="0"/>
              <a:buNone/>
            </a:pPr>
            <a:r>
              <a:rPr lang="en-US" sz="2500" smtClean="0"/>
              <a:t> </a:t>
            </a:r>
            <a:r>
              <a:rPr lang="en-US" sz="2500" smtClean="0">
                <a:solidFill>
                  <a:srgbClr val="FF0000"/>
                </a:solidFill>
              </a:rPr>
              <a:t>   </a:t>
            </a:r>
            <a:r>
              <a:rPr lang="en-US" sz="2500" smtClean="0">
                <a:solidFill>
                  <a:srgbClr val="AA280E"/>
                </a:solidFill>
              </a:rPr>
              <a:t>From Kuwait to India: </a:t>
            </a:r>
            <a:r>
              <a:rPr lang="en-US" sz="2500" smtClean="0"/>
              <a:t>These have included those by the Crown  Prince and Prime Minister Sheikh Sabah Al-Salem Al – Sabah in 1964 the Amir Sheikh Jaber Al-Ahmed Al-Jaber Al Sabah in 1980 and again in 1983 (for the NAM Summit), the Amir Sheikh Sabah Al-Ahmed Al-Jaber Al Sabah in 2006 and the Prime Minister Shiekh Jaber Al- Mubarak Al-Hamed Al-Sabah in Nov 2013.</a:t>
            </a:r>
          </a:p>
          <a:p>
            <a:pPr algn="just">
              <a:buFont typeface="Arial" pitchFamily="34" charset="0"/>
              <a:buNone/>
            </a:pPr>
            <a:endParaRPr lang="en-US" sz="2500" smtClean="0"/>
          </a:p>
          <a:p>
            <a:pPr algn="just">
              <a:buFont typeface="Arial" pitchFamily="34" charset="0"/>
              <a:buNone/>
            </a:pPr>
            <a:r>
              <a:rPr lang="en-US" sz="2500" smtClean="0"/>
              <a:t>     </a:t>
            </a:r>
            <a:r>
              <a:rPr lang="en-US" sz="2500" smtClean="0">
                <a:solidFill>
                  <a:srgbClr val="AA280E"/>
                </a:solidFill>
              </a:rPr>
              <a:t>From India to Kuwait: </a:t>
            </a:r>
            <a:r>
              <a:rPr lang="en-US" sz="2500" smtClean="0"/>
              <a:t>These have been made by Hon’ble vice president of india, Dr. Zakir Husain in 1965, by Prime Minister Smt. Indira Gandhi in 1981 and by Hon’ble Vice President of  India Shri Hamid Ansari in 2009.</a:t>
            </a:r>
          </a:p>
          <a:p>
            <a:pPr algn="just">
              <a:buFont typeface="Arial" pitchFamily="34" charset="0"/>
              <a:buNone/>
            </a:pPr>
            <a:endParaRPr lang="en-US" sz="2500" smtClean="0"/>
          </a:p>
        </p:txBody>
      </p:sp>
      <p:pic>
        <p:nvPicPr>
          <p:cNvPr id="4099"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304800" y="685800"/>
            <a:ext cx="8382000" cy="5029200"/>
          </a:xfrm>
          <a:prstGeom prst="rect">
            <a:avLst/>
          </a:prstGeom>
          <a:noFill/>
          <a:ln w="9525">
            <a:noFill/>
            <a:miter lim="800000"/>
            <a:headEnd/>
            <a:tailEnd/>
          </a:ln>
        </p:spPr>
        <p:txBody>
          <a:bodyPr/>
          <a:lstStyle/>
          <a:p>
            <a:pPr marL="342900" indent="-342900" algn="just" eaLnBrk="0" hangingPunct="0">
              <a:spcBef>
                <a:spcPct val="20000"/>
              </a:spcBef>
              <a:buFont typeface="Arial" pitchFamily="34" charset="0"/>
              <a:buNone/>
              <a:defRPr/>
            </a:pPr>
            <a:r>
              <a:rPr lang="en-US" sz="2000" baseline="0" dirty="0">
                <a:latin typeface="+mn-lt"/>
              </a:rPr>
              <a:t>      </a:t>
            </a:r>
            <a:r>
              <a:rPr lang="en-IN" sz="2800" baseline="0" dirty="0">
                <a:solidFill>
                  <a:srgbClr val="AA280E"/>
                </a:solidFill>
                <a:latin typeface="+mn-lt"/>
              </a:rPr>
              <a:t>Kuwait</a:t>
            </a:r>
            <a:r>
              <a:rPr lang="en-IN" sz="2000" baseline="0" dirty="0">
                <a:latin typeface="+mn-lt"/>
              </a:rPr>
              <a:t> is considered among the great commercial </a:t>
            </a:r>
            <a:r>
              <a:rPr lang="en-IN" sz="2000" baseline="0" dirty="0">
                <a:latin typeface="+mn-lt"/>
              </a:rPr>
              <a:t>partners </a:t>
            </a:r>
            <a:r>
              <a:rPr lang="en-IN" sz="2000" baseline="0" dirty="0">
                <a:latin typeface="+mn-lt"/>
              </a:rPr>
              <a:t>to India because of geographical affinity. India is the second main oil importer from Kuwait after South Korea whereas Kuwait is the third main oil exporters after Saudi Arabia and Iraq.</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Bilateral Trade between the two countries (excluding oil) amounts to 2085.16 million dollars during the fiscal year 2013-14 and India </a:t>
            </a:r>
            <a:r>
              <a:rPr lang="en-IN" sz="2000" baseline="0" dirty="0">
                <a:latin typeface="+mn-lt"/>
              </a:rPr>
              <a:t>became among </a:t>
            </a:r>
            <a:r>
              <a:rPr lang="en-IN" sz="2000" baseline="0" dirty="0">
                <a:latin typeface="+mn-lt"/>
              </a:rPr>
              <a:t>the top 10 exporters to Kuwait. </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Kuwait imports from India fuel, foodstuff like rice, tea, coffee, fruits and vegetable, and cements, mechanical and electrical machinery and handicrafts.</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a:t>
            </a:r>
            <a:endParaRPr lang="en-US" sz="2000" baseline="0" dirty="0">
              <a:latin typeface="+mn-lt"/>
            </a:endParaRPr>
          </a:p>
          <a:p>
            <a:pPr marL="342900" indent="-342900" algn="just" eaLnBrk="0" hangingPunct="0">
              <a:spcBef>
                <a:spcPct val="20000"/>
              </a:spcBef>
              <a:buFont typeface="Arial" pitchFamily="34" charset="0"/>
              <a:buNone/>
              <a:defRPr/>
            </a:pPr>
            <a:r>
              <a:rPr lang="en-IN" sz="2000" baseline="0" dirty="0">
                <a:latin typeface="+mn-lt"/>
              </a:rPr>
              <a:t>      Kuwait exports to India oil, fertilizer, petrochemical, iron ore and aluminium.</a:t>
            </a:r>
            <a:endParaRPr lang="en-US" sz="2000" baseline="0" dirty="0">
              <a:latin typeface="+mn-lt"/>
            </a:endParaRPr>
          </a:p>
          <a:p>
            <a:pPr marL="342900" indent="-342900" algn="just">
              <a:lnSpc>
                <a:spcPct val="80000"/>
              </a:lnSpc>
              <a:spcBef>
                <a:spcPct val="20000"/>
              </a:spcBef>
              <a:buFont typeface="Arial" pitchFamily="34" charset="0"/>
              <a:buNone/>
              <a:defRPr/>
            </a:pPr>
            <a:endParaRPr lang="en-US" sz="2000" baseline="0" dirty="0">
              <a:latin typeface="+mn-lt"/>
            </a:endParaRPr>
          </a:p>
        </p:txBody>
      </p:sp>
      <p:pic>
        <p:nvPicPr>
          <p:cNvPr id="5123"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a:xfrm>
            <a:off x="533400" y="609600"/>
            <a:ext cx="8153400" cy="1143000"/>
          </a:xfrm>
        </p:spPr>
        <p:txBody>
          <a:bodyPr/>
          <a:lstStyle/>
          <a:p>
            <a:pPr eaLnBrk="1" hangingPunct="1"/>
            <a:r>
              <a:rPr lang="en-US" sz="2400" b="1" smtClean="0">
                <a:solidFill>
                  <a:srgbClr val="B21107"/>
                </a:solidFill>
                <a:latin typeface="Arial" pitchFamily="34" charset="0"/>
                <a:cs typeface="Arial" pitchFamily="34" charset="0"/>
              </a:rPr>
              <a:t>Elements of the Economic, Educational and Technical  cooperation between the State of Kuwait  and Republic of India</a:t>
            </a:r>
          </a:p>
        </p:txBody>
      </p:sp>
      <p:sp>
        <p:nvSpPr>
          <p:cNvPr id="23563" name="Rectangle 11"/>
          <p:cNvSpPr>
            <a:spLocks noGrp="1" noChangeArrowheads="1"/>
          </p:cNvSpPr>
          <p:nvPr>
            <p:ph sz="half" idx="1"/>
          </p:nvPr>
        </p:nvSpPr>
        <p:spPr>
          <a:xfrm>
            <a:off x="679450" y="1828800"/>
            <a:ext cx="4121150" cy="4953000"/>
          </a:xfrm>
          <a:effectLst>
            <a:outerShdw dist="35921" dir="2700000" algn="ctr" rotWithShape="0">
              <a:schemeClr val="bg2"/>
            </a:outerShdw>
          </a:effectLst>
        </p:spPr>
        <p:txBody>
          <a:bodyPr rtlCol="0">
            <a:normAutofit/>
          </a:bodyPr>
          <a:lstStyle/>
          <a:p>
            <a:pPr marL="274320" indent="-274320" eaLnBrk="1" fontAlgn="auto" hangingPunct="1">
              <a:spcAft>
                <a:spcPts val="0"/>
              </a:spcAft>
              <a:buFont typeface="Wingdings"/>
              <a:buChar char=""/>
              <a:defRPr/>
            </a:pPr>
            <a:r>
              <a:rPr lang="en-US" sz="2000" dirty="0" err="1" smtClean="0"/>
              <a:t>Labour</a:t>
            </a:r>
            <a:r>
              <a:rPr lang="en-US" sz="2000" dirty="0" smtClean="0"/>
              <a:t> and employment</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Trade</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Investment</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Finance</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Energy</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Petroleum </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Petrochemicals and Fertilizers</a:t>
            </a:r>
          </a:p>
          <a:p>
            <a:pPr marL="274320" indent="-274320" eaLnBrk="1" fontAlgn="auto" hangingPunct="1">
              <a:spcAft>
                <a:spcPts val="0"/>
              </a:spcAft>
              <a:buFont typeface="Wingdings"/>
              <a:buChar char=""/>
              <a:defRPr/>
            </a:pPr>
            <a:endParaRPr lang="en-US" sz="2000" dirty="0" smtClean="0"/>
          </a:p>
        </p:txBody>
      </p:sp>
      <p:sp>
        <p:nvSpPr>
          <p:cNvPr id="23562" name="Rectangle 10"/>
          <p:cNvSpPr>
            <a:spLocks noGrp="1" noChangeArrowheads="1"/>
          </p:cNvSpPr>
          <p:nvPr>
            <p:ph sz="half" idx="2"/>
          </p:nvPr>
        </p:nvSpPr>
        <p:spPr>
          <a:xfrm>
            <a:off x="4987925" y="1828800"/>
            <a:ext cx="4156075" cy="4525963"/>
          </a:xfrm>
          <a:effectLst>
            <a:outerShdw dist="35921" dir="2700000" algn="ctr" rotWithShape="0">
              <a:schemeClr val="bg2"/>
            </a:outerShdw>
          </a:effectLst>
        </p:spPr>
        <p:txBody>
          <a:bodyPr rtlCol="0">
            <a:normAutofit/>
          </a:bodyPr>
          <a:lstStyle/>
          <a:p>
            <a:pPr marL="274320" indent="-274320" eaLnBrk="1" fontAlgn="auto" hangingPunct="1">
              <a:spcAft>
                <a:spcPts val="0"/>
              </a:spcAft>
              <a:buFont typeface="Wingdings"/>
              <a:buChar char=""/>
              <a:defRPr/>
            </a:pPr>
            <a:r>
              <a:rPr lang="en-US" sz="2000" smtClean="0"/>
              <a:t>Science and Technology</a:t>
            </a:r>
          </a:p>
          <a:p>
            <a:pPr marL="274320" indent="-274320" eaLnBrk="1" fontAlgn="auto" hangingPunct="1">
              <a:spcAft>
                <a:spcPts val="0"/>
              </a:spcAft>
              <a:buFont typeface="Wingdings"/>
              <a:buChar char=""/>
              <a:defRPr/>
            </a:pPr>
            <a:endParaRPr lang="en-US" sz="2000" smtClean="0"/>
          </a:p>
          <a:p>
            <a:pPr marL="274320" indent="-274320" eaLnBrk="1" fontAlgn="auto" hangingPunct="1">
              <a:spcAft>
                <a:spcPts val="0"/>
              </a:spcAft>
              <a:buFont typeface="Wingdings"/>
              <a:buChar char=""/>
              <a:defRPr/>
            </a:pPr>
            <a:r>
              <a:rPr lang="en-US" sz="2000" smtClean="0"/>
              <a:t>Information Technology</a:t>
            </a:r>
          </a:p>
          <a:p>
            <a:pPr marL="274320" indent="-274320" eaLnBrk="1" fontAlgn="auto" hangingPunct="1">
              <a:spcAft>
                <a:spcPts val="0"/>
              </a:spcAft>
              <a:buFont typeface="Wingdings"/>
              <a:buChar char=""/>
              <a:defRPr/>
            </a:pPr>
            <a:endParaRPr lang="en-US" sz="2000" smtClean="0"/>
          </a:p>
          <a:p>
            <a:pPr marL="274320" indent="-274320" eaLnBrk="1" fontAlgn="auto" hangingPunct="1">
              <a:spcAft>
                <a:spcPts val="0"/>
              </a:spcAft>
              <a:buFont typeface="Wingdings"/>
              <a:buChar char=""/>
              <a:defRPr/>
            </a:pPr>
            <a:r>
              <a:rPr lang="en-US" sz="2000" smtClean="0"/>
              <a:t>Communications</a:t>
            </a:r>
          </a:p>
          <a:p>
            <a:pPr marL="274320" indent="-274320" eaLnBrk="1" fontAlgn="auto" hangingPunct="1">
              <a:spcAft>
                <a:spcPts val="0"/>
              </a:spcAft>
              <a:buFont typeface="Wingdings"/>
              <a:buChar char=""/>
              <a:defRPr/>
            </a:pPr>
            <a:endParaRPr lang="en-US" sz="2000" smtClean="0"/>
          </a:p>
          <a:p>
            <a:pPr marL="274320" indent="-274320" eaLnBrk="1" fontAlgn="auto" hangingPunct="1">
              <a:spcAft>
                <a:spcPts val="0"/>
              </a:spcAft>
              <a:buFont typeface="Wingdings"/>
              <a:buChar char=""/>
              <a:defRPr/>
            </a:pPr>
            <a:r>
              <a:rPr lang="en-US" sz="2000" smtClean="0"/>
              <a:t>Education and Health</a:t>
            </a:r>
          </a:p>
          <a:p>
            <a:pPr marL="274320" indent="-274320" eaLnBrk="1" fontAlgn="auto" hangingPunct="1">
              <a:spcAft>
                <a:spcPts val="0"/>
              </a:spcAft>
              <a:buFont typeface="Wingdings"/>
              <a:buChar char=""/>
              <a:defRPr/>
            </a:pPr>
            <a:endParaRPr lang="en-US" sz="2000" smtClean="0"/>
          </a:p>
          <a:p>
            <a:pPr marL="274320" indent="-274320" eaLnBrk="1" fontAlgn="auto" hangingPunct="1">
              <a:spcAft>
                <a:spcPts val="0"/>
              </a:spcAft>
              <a:buFont typeface="Wingdings"/>
              <a:buChar char=""/>
              <a:defRPr/>
            </a:pPr>
            <a:r>
              <a:rPr lang="en-US" sz="2000" smtClean="0"/>
              <a:t>Civil aviation</a:t>
            </a:r>
          </a:p>
        </p:txBody>
      </p:sp>
      <p:pic>
        <p:nvPicPr>
          <p:cNvPr id="6149"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33400"/>
            <a:ext cx="8229600" cy="838200"/>
          </a:xfrm>
        </p:spPr>
        <p:txBody>
          <a:bodyPr/>
          <a:lstStyle/>
          <a:p>
            <a:pPr eaLnBrk="1" hangingPunct="1"/>
            <a:r>
              <a:rPr lang="en-US" sz="2400" b="1" smtClean="0">
                <a:solidFill>
                  <a:srgbClr val="B21107"/>
                </a:solidFill>
                <a:latin typeface="Arial" pitchFamily="34" charset="0"/>
                <a:cs typeface="Arial" pitchFamily="34" charset="0"/>
              </a:rPr>
              <a:t>Labour</a:t>
            </a:r>
            <a:r>
              <a:rPr lang="en-US" sz="2400" b="1" smtClean="0">
                <a:solidFill>
                  <a:srgbClr val="B21107"/>
                </a:solidFill>
              </a:rPr>
              <a:t>  and </a:t>
            </a:r>
            <a:r>
              <a:rPr lang="en-US" sz="2400" b="1" smtClean="0">
                <a:solidFill>
                  <a:srgbClr val="B21107"/>
                </a:solidFill>
                <a:latin typeface="Arial" pitchFamily="34" charset="0"/>
                <a:cs typeface="Arial" pitchFamily="34" charset="0"/>
              </a:rPr>
              <a:t>Employment</a:t>
            </a:r>
            <a:endParaRPr lang="en-US" sz="2400" b="1" smtClean="0">
              <a:latin typeface="Arial" pitchFamily="34" charset="0"/>
              <a:cs typeface="Arial" pitchFamily="34" charset="0"/>
            </a:endParaRPr>
          </a:p>
        </p:txBody>
      </p:sp>
      <p:sp>
        <p:nvSpPr>
          <p:cNvPr id="32771" name="Rectangle 3"/>
          <p:cNvSpPr>
            <a:spLocks noGrp="1" noChangeArrowheads="1"/>
          </p:cNvSpPr>
          <p:nvPr>
            <p:ph idx="1"/>
          </p:nvPr>
        </p:nvSpPr>
        <p:spPr>
          <a:xfrm>
            <a:off x="381000" y="1143000"/>
            <a:ext cx="8229600" cy="4525963"/>
          </a:xfrm>
          <a:effectLst>
            <a:outerShdw dist="35921" dir="2700000" algn="ctr" rotWithShape="0">
              <a:schemeClr val="bg2"/>
            </a:outerShdw>
          </a:effectLst>
        </p:spPr>
        <p:txBody>
          <a:bodyPr rtlCol="0">
            <a:noAutofit/>
          </a:bodyPr>
          <a:lstStyle/>
          <a:p>
            <a:pPr eaLnBrk="1" fontAlgn="auto" hangingPunct="1">
              <a:spcAft>
                <a:spcPts val="0"/>
              </a:spcAft>
              <a:defRPr/>
            </a:pPr>
            <a:r>
              <a:rPr lang="en-US" sz="1800" dirty="0" smtClean="0">
                <a:latin typeface="+mj-lt"/>
              </a:rPr>
              <a:t>The number of Indian Expatriates in Kuwait is about 560000 comprising technicians , engineers, doctors, professional and service workers.</a:t>
            </a:r>
          </a:p>
          <a:p>
            <a:pPr eaLnBrk="1" fontAlgn="auto" hangingPunct="1">
              <a:spcAft>
                <a:spcPts val="0"/>
              </a:spcAft>
              <a:defRPr/>
            </a:pPr>
            <a:endParaRPr lang="en-US" sz="1800" dirty="0" smtClean="0">
              <a:latin typeface="+mj-lt"/>
            </a:endParaRPr>
          </a:p>
          <a:p>
            <a:pPr eaLnBrk="1" fontAlgn="auto" hangingPunct="1">
              <a:spcAft>
                <a:spcPts val="0"/>
              </a:spcAft>
              <a:defRPr/>
            </a:pPr>
            <a:r>
              <a:rPr lang="en-US" sz="1800" dirty="0" smtClean="0">
                <a:latin typeface="+mj-lt"/>
              </a:rPr>
              <a:t>The Indian Community forms the largest expatriate group.</a:t>
            </a:r>
          </a:p>
          <a:p>
            <a:pPr eaLnBrk="1" fontAlgn="auto" hangingPunct="1">
              <a:spcAft>
                <a:spcPts val="0"/>
              </a:spcAft>
              <a:defRPr/>
            </a:pPr>
            <a:endParaRPr lang="en-US" sz="1800" dirty="0" smtClean="0">
              <a:latin typeface="+mj-lt"/>
            </a:endParaRPr>
          </a:p>
          <a:p>
            <a:pPr algn="just" eaLnBrk="1" fontAlgn="auto" hangingPunct="1">
              <a:spcAft>
                <a:spcPts val="0"/>
              </a:spcAft>
              <a:defRPr/>
            </a:pPr>
            <a:r>
              <a:rPr lang="en-US" sz="1800" dirty="0" smtClean="0">
                <a:latin typeface="+mj-lt"/>
              </a:rPr>
              <a:t>Memorandum of Understanding (MOU) regulates the cooperation between two countries in employment and manpower was signed in Kuwait in 2006.</a:t>
            </a:r>
          </a:p>
          <a:p>
            <a:pPr eaLnBrk="1" fontAlgn="auto" hangingPunct="1">
              <a:spcAft>
                <a:spcPts val="0"/>
              </a:spcAft>
              <a:defRPr/>
            </a:pPr>
            <a:endParaRPr lang="en-US" sz="1800" dirty="0" smtClean="0">
              <a:latin typeface="+mj-lt"/>
            </a:endParaRPr>
          </a:p>
          <a:p>
            <a:pPr eaLnBrk="1" fontAlgn="auto" hangingPunct="1">
              <a:spcAft>
                <a:spcPts val="0"/>
              </a:spcAft>
              <a:defRPr/>
            </a:pPr>
            <a:r>
              <a:rPr lang="en-US" sz="1800" dirty="0" smtClean="0">
                <a:latin typeface="+mj-lt"/>
              </a:rPr>
              <a:t>Indian Expatriates remittances is about  US$ </a:t>
            </a:r>
            <a:r>
              <a:rPr lang="en-US" sz="1800" dirty="0" smtClean="0">
                <a:latin typeface="+mj-lt"/>
              </a:rPr>
              <a:t>4-5 </a:t>
            </a:r>
            <a:r>
              <a:rPr lang="en-US" sz="1800" dirty="0" smtClean="0">
                <a:latin typeface="+mj-lt"/>
              </a:rPr>
              <a:t>Billion in 2014.</a:t>
            </a:r>
            <a:endParaRPr lang="en-US" sz="1800" dirty="0" smtClean="0">
              <a:latin typeface="+mj-lt"/>
            </a:endParaRPr>
          </a:p>
          <a:p>
            <a:pPr eaLnBrk="1" fontAlgn="auto" hangingPunct="1">
              <a:spcAft>
                <a:spcPts val="0"/>
              </a:spcAft>
              <a:defRPr/>
            </a:pPr>
            <a:endParaRPr lang="en-US" sz="1800" dirty="0" smtClean="0">
              <a:latin typeface="+mj-lt"/>
            </a:endParaRPr>
          </a:p>
          <a:p>
            <a:pPr>
              <a:defRPr/>
            </a:pPr>
            <a:r>
              <a:rPr lang="en-US" sz="1800" dirty="0" smtClean="0">
                <a:latin typeface="+mj-lt"/>
              </a:rPr>
              <a:t>The  first meeting of the JWG on </a:t>
            </a:r>
            <a:r>
              <a:rPr lang="en-US" sz="1800" dirty="0" err="1" smtClean="0">
                <a:latin typeface="+mj-lt"/>
              </a:rPr>
              <a:t>labour</a:t>
            </a:r>
            <a:r>
              <a:rPr lang="en-US" sz="1800" dirty="0" smtClean="0">
                <a:latin typeface="+mj-lt"/>
              </a:rPr>
              <a:t>, employment and manpower development was held in Kuwait in  2008. The  second meeting was held in Kuwait in January 2010 . The third meeting was held in India in 2012.</a:t>
            </a:r>
            <a:br>
              <a:rPr lang="en-US" sz="1800" dirty="0" smtClean="0">
                <a:latin typeface="+mj-lt"/>
              </a:rPr>
            </a:br>
            <a:endParaRPr lang="en-US" sz="1800" dirty="0" smtClean="0">
              <a:latin typeface="+mj-lt"/>
            </a:endParaRPr>
          </a:p>
          <a:p>
            <a:pPr>
              <a:defRPr/>
            </a:pPr>
            <a:r>
              <a:rPr lang="en-US" sz="1800" dirty="0" smtClean="0">
                <a:latin typeface="+mj-lt"/>
              </a:rPr>
              <a:t>In order to move ahead the process of JWG, Kuwait and India signed a document on August 17, 2010 which aims at further strengthening bilateral cooperation in employment and manpower development by regulating recruitment in a legal; and orderly way.</a:t>
            </a:r>
          </a:p>
          <a:p>
            <a:pPr eaLnBrk="1" fontAlgn="auto" hangingPunct="1">
              <a:spcAft>
                <a:spcPts val="0"/>
              </a:spcAft>
              <a:defRPr/>
            </a:pPr>
            <a:endParaRPr lang="en-US" sz="1800" dirty="0" smtClean="0">
              <a:latin typeface="+mj-lt"/>
            </a:endParaRPr>
          </a:p>
          <a:p>
            <a:pPr eaLnBrk="1" fontAlgn="auto" hangingPunct="1">
              <a:spcAft>
                <a:spcPts val="0"/>
              </a:spcAft>
              <a:defRPr/>
            </a:pPr>
            <a:endParaRPr lang="en-US" sz="1800" dirty="0" smtClean="0">
              <a:latin typeface="+mj-lt"/>
            </a:endParaRPr>
          </a:p>
          <a:p>
            <a:pPr eaLnBrk="1" fontAlgn="auto" hangingPunct="1">
              <a:spcAft>
                <a:spcPts val="0"/>
              </a:spcAft>
              <a:defRPr/>
            </a:pPr>
            <a:endParaRPr lang="en-US" sz="1800" dirty="0" smtClean="0">
              <a:latin typeface="+mj-lt"/>
            </a:endParaRPr>
          </a:p>
        </p:txBody>
      </p:sp>
      <p:pic>
        <p:nvPicPr>
          <p:cNvPr id="7172"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457200" y="712728"/>
            <a:ext cx="8686800" cy="5570756"/>
          </a:xfrm>
          <a:prstGeom prst="rect">
            <a:avLst/>
          </a:prstGeom>
          <a:noFill/>
          <a:ln w="9525">
            <a:noFill/>
            <a:miter lim="800000"/>
            <a:headEnd/>
            <a:tailEnd/>
          </a:ln>
        </p:spPr>
        <p:txBody>
          <a:bodyPr wrap="square" anchor="ctr">
            <a:spAutoFit/>
          </a:bodyPr>
          <a:lstStyle/>
          <a:p>
            <a:pPr eaLnBrk="0" hangingPunct="0"/>
            <a:r>
              <a:rPr lang="en-US" sz="3600" b="1" dirty="0">
                <a:solidFill>
                  <a:srgbClr val="FF0000"/>
                </a:solidFill>
                <a:latin typeface="Times New Roman" pitchFamily="18" charset="0"/>
                <a:ea typeface="Calibri" pitchFamily="34" charset="0"/>
                <a:cs typeface="Times New Roman" pitchFamily="18" charset="0"/>
              </a:rPr>
              <a:t>                       </a:t>
            </a:r>
            <a:r>
              <a:rPr lang="en-US" sz="3600" b="1" dirty="0">
                <a:solidFill>
                  <a:srgbClr val="AA280E"/>
                </a:solidFill>
                <a:latin typeface="Times New Roman" pitchFamily="18" charset="0"/>
                <a:ea typeface="Calibri" pitchFamily="34" charset="0"/>
                <a:cs typeface="Times New Roman" pitchFamily="18" charset="0"/>
              </a:rPr>
              <a:t>INVESTMENT AND FINANCE</a:t>
            </a:r>
          </a:p>
          <a:p>
            <a:pPr eaLnBrk="0" hangingPunct="0">
              <a:buFont typeface="Arial" pitchFamily="34" charset="0"/>
              <a:buChar char="•"/>
            </a:pPr>
            <a:endParaRPr lang="en-US" sz="3600" dirty="0">
              <a:solidFill>
                <a:srgbClr val="FF0000"/>
              </a:solidFill>
              <a:ea typeface="Calibri" pitchFamily="34" charset="0"/>
              <a:cs typeface="Times New Roman" pitchFamily="18" charset="0"/>
            </a:endParaRPr>
          </a:p>
          <a:p>
            <a:pPr eaLnBrk="0" hangingPunct="0"/>
            <a:r>
              <a:rPr lang="en-US" sz="2800" dirty="0">
                <a:latin typeface="Times New Roman" pitchFamily="18" charset="0"/>
                <a:ea typeface="Calibri" pitchFamily="34" charset="0"/>
                <a:cs typeface="Times New Roman" pitchFamily="18" charset="0"/>
              </a:rPr>
              <a:t>*   Kuwait Investment Authority </a:t>
            </a:r>
            <a:r>
              <a:rPr lang="en-US" sz="2800" dirty="0" smtClean="0">
                <a:latin typeface="Times New Roman" pitchFamily="18" charset="0"/>
                <a:ea typeface="Calibri" pitchFamily="34" charset="0"/>
                <a:cs typeface="Times New Roman" pitchFamily="18" charset="0"/>
              </a:rPr>
              <a:t>(KIA)  is </a:t>
            </a:r>
            <a:r>
              <a:rPr lang="en-US" sz="2800" dirty="0">
                <a:latin typeface="Times New Roman" pitchFamily="18" charset="0"/>
                <a:ea typeface="Calibri" pitchFamily="34" charset="0"/>
                <a:cs typeface="Times New Roman" pitchFamily="18" charset="0"/>
              </a:rPr>
              <a:t>an established investor in the Indian </a:t>
            </a:r>
            <a:r>
              <a:rPr lang="en-US" sz="2800" dirty="0" smtClean="0">
                <a:latin typeface="Times New Roman" pitchFamily="18" charset="0"/>
                <a:ea typeface="Calibri" pitchFamily="34" charset="0"/>
                <a:cs typeface="Times New Roman" pitchFamily="18" charset="0"/>
              </a:rPr>
              <a:t>  Capital </a:t>
            </a:r>
            <a:r>
              <a:rPr lang="en-US" sz="2800" dirty="0">
                <a:latin typeface="Times New Roman" pitchFamily="18" charset="0"/>
                <a:ea typeface="Calibri" pitchFamily="34" charset="0"/>
                <a:cs typeface="Times New Roman" pitchFamily="18" charset="0"/>
              </a:rPr>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market   and private equity funds.</a:t>
            </a:r>
            <a:endParaRPr lang="en-US" sz="2800" dirty="0">
              <a:ea typeface="Calibri" pitchFamily="34" charset="0"/>
              <a:cs typeface="Times New Roman" pitchFamily="18" charset="0"/>
            </a:endParaRPr>
          </a:p>
          <a:p>
            <a:pPr eaLnBrk="0" hangingPunct="0">
              <a:lnSpc>
                <a:spcPct val="150000"/>
              </a:lnSpc>
            </a:pPr>
            <a:r>
              <a:rPr lang="en-US" sz="2800" dirty="0">
                <a:latin typeface="Times New Roman" pitchFamily="18" charset="0"/>
                <a:ea typeface="Calibri" pitchFamily="34" charset="0"/>
                <a:cs typeface="Times New Roman" pitchFamily="18" charset="0"/>
              </a:rPr>
              <a:t>*   The major investment interest of Kuwait among others was in the areas of </a:t>
            </a:r>
            <a:r>
              <a:rPr lang="en-US" sz="2800" dirty="0" smtClean="0">
                <a:latin typeface="Times New Roman" pitchFamily="18" charset="0"/>
                <a:ea typeface="Calibri" pitchFamily="34" charset="0"/>
                <a:cs typeface="Times New Roman" pitchFamily="18" charset="0"/>
              </a:rPr>
              <a:t>real</a:t>
            </a:r>
            <a:br>
              <a:rPr lang="en-US" sz="2800" dirty="0" smtClean="0">
                <a:latin typeface="Times New Roman" pitchFamily="18" charset="0"/>
                <a:ea typeface="Calibri" pitchFamily="34" charset="0"/>
                <a:cs typeface="Times New Roman" pitchFamily="18" charset="0"/>
              </a:rPr>
            </a:br>
            <a:r>
              <a:rPr lang="en-US" sz="2800" dirty="0" smtClean="0">
                <a:latin typeface="Times New Roman" pitchFamily="18" charset="0"/>
                <a:ea typeface="Calibri" pitchFamily="34" charset="0"/>
                <a:cs typeface="Times New Roman" pitchFamily="18" charset="0"/>
              </a:rPr>
              <a:t>      </a:t>
            </a:r>
            <a:r>
              <a:rPr lang="en-US" sz="2800" dirty="0">
                <a:latin typeface="Times New Roman" pitchFamily="18" charset="0"/>
                <a:ea typeface="Calibri" pitchFamily="34" charset="0"/>
                <a:cs typeface="Times New Roman" pitchFamily="18" charset="0"/>
              </a:rPr>
              <a:t>estate, financial sector, infrastructure and IT at present.</a:t>
            </a:r>
            <a:endParaRPr lang="en-US" sz="2800" dirty="0">
              <a:ea typeface="Calibri" pitchFamily="34" charset="0"/>
              <a:cs typeface="Times New Roman" pitchFamily="18" charset="0"/>
            </a:endParaRPr>
          </a:p>
          <a:p>
            <a:pPr eaLnBrk="0" hangingPunct="0">
              <a:lnSpc>
                <a:spcPct val="150000"/>
              </a:lnSpc>
            </a:pPr>
            <a:r>
              <a:rPr lang="en-US" sz="2800" dirty="0">
                <a:latin typeface="Times New Roman" pitchFamily="18" charset="0"/>
                <a:ea typeface="Calibri" pitchFamily="34" charset="0"/>
                <a:cs typeface="Times New Roman" pitchFamily="18" charset="0"/>
              </a:rPr>
              <a:t>*    A proposal of formation of joint ventures for setting up fertilizer plants with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Indian  Fertilizer Companies in both the public and private sector.</a:t>
            </a:r>
            <a:endParaRPr lang="en-US" sz="2800" dirty="0">
              <a:ea typeface="Calibri" pitchFamily="34" charset="0"/>
              <a:cs typeface="Times New Roman" pitchFamily="18" charset="0"/>
            </a:endParaRPr>
          </a:p>
          <a:p>
            <a:pPr eaLnBrk="0" hangingPunct="0"/>
            <a:r>
              <a:rPr lang="en-US" sz="2800" dirty="0">
                <a:latin typeface="Times New Roman" pitchFamily="18" charset="0"/>
                <a:ea typeface="Calibri" pitchFamily="34" charset="0"/>
                <a:cs typeface="Times New Roman" pitchFamily="18" charset="0"/>
              </a:rPr>
              <a:t>*    A preliminary agreement to set up a holding company to promote investment in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both countries.</a:t>
            </a:r>
            <a:br>
              <a:rPr lang="en-US" sz="2800" dirty="0">
                <a:latin typeface="Times New Roman" pitchFamily="18" charset="0"/>
                <a:ea typeface="Calibri" pitchFamily="34" charset="0"/>
                <a:cs typeface="Times New Roman" pitchFamily="18" charset="0"/>
              </a:rPr>
            </a:br>
            <a:endParaRPr lang="en-US" sz="2800" dirty="0">
              <a:ea typeface="Calibri" pitchFamily="34" charset="0"/>
              <a:cs typeface="Times New Roman" pitchFamily="18" charset="0"/>
            </a:endParaRPr>
          </a:p>
          <a:p>
            <a:pPr eaLnBrk="0" hangingPunct="0"/>
            <a:r>
              <a:rPr lang="en-US" sz="2800" dirty="0">
                <a:latin typeface="Times New Roman" pitchFamily="18" charset="0"/>
                <a:ea typeface="Calibri" pitchFamily="34" charset="0"/>
                <a:cs typeface="Times New Roman" pitchFamily="18" charset="0"/>
              </a:rPr>
              <a:t>*   Kuwaiti Investment in India amounted to US$ 3 billion of which US$ 2.7 billion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is by </a:t>
            </a:r>
            <a:r>
              <a:rPr lang="en-US" sz="2800" dirty="0" smtClean="0">
                <a:latin typeface="Times New Roman" pitchFamily="18" charset="0"/>
                <a:ea typeface="Calibri" pitchFamily="34" charset="0"/>
                <a:cs typeface="Times New Roman" pitchFamily="18" charset="0"/>
              </a:rPr>
              <a:t>Kuwait  </a:t>
            </a:r>
            <a:r>
              <a:rPr lang="en-US" sz="2800" dirty="0">
                <a:latin typeface="Times New Roman" pitchFamily="18" charset="0"/>
                <a:ea typeface="Calibri" pitchFamily="34" charset="0"/>
                <a:cs typeface="Times New Roman" pitchFamily="18" charset="0"/>
              </a:rPr>
              <a:t>Investment </a:t>
            </a:r>
            <a:r>
              <a:rPr lang="en-US" sz="2800" dirty="0" smtClean="0">
                <a:latin typeface="Times New Roman" pitchFamily="18" charset="0"/>
                <a:ea typeface="Calibri" pitchFamily="34" charset="0"/>
                <a:cs typeface="Times New Roman" pitchFamily="18" charset="0"/>
              </a:rPr>
              <a:t>Authority (KIA</a:t>
            </a:r>
            <a:r>
              <a:rPr lang="en-US" sz="2800" dirty="0">
                <a:latin typeface="Times New Roman" pitchFamily="18" charset="0"/>
                <a:ea typeface="Calibri" pitchFamily="34" charset="0"/>
                <a:cs typeface="Times New Roman" pitchFamily="18" charset="0"/>
              </a:rPr>
              <a:t>).</a:t>
            </a:r>
            <a:br>
              <a:rPr lang="en-US" sz="2800" dirty="0">
                <a:latin typeface="Times New Roman" pitchFamily="18" charset="0"/>
                <a:ea typeface="Calibri" pitchFamily="34" charset="0"/>
                <a:cs typeface="Times New Roman" pitchFamily="18" charset="0"/>
              </a:rPr>
            </a:br>
            <a:r>
              <a:rPr lang="en-US" sz="2800" dirty="0" smtClean="0">
                <a:latin typeface="Times New Roman" pitchFamily="18" charset="0"/>
                <a:ea typeface="Calibri" pitchFamily="34" charset="0"/>
                <a:cs typeface="Times New Roman" pitchFamily="18" charset="0"/>
              </a:rPr>
              <a:t>*    </a:t>
            </a:r>
            <a:r>
              <a:rPr lang="en-US" sz="2800" dirty="0">
                <a:latin typeface="Times New Roman" pitchFamily="18" charset="0"/>
                <a:ea typeface="Calibri" pitchFamily="34" charset="0"/>
                <a:cs typeface="Times New Roman" pitchFamily="18" charset="0"/>
              </a:rPr>
              <a:t>Kuwait</a:t>
            </a:r>
            <a:r>
              <a:rPr lang="en-US" sz="2800" baseline="0" dirty="0">
                <a:latin typeface="Times New Roman" pitchFamily="18" charset="0"/>
                <a:ea typeface="Calibri" pitchFamily="34" charset="0"/>
                <a:cs typeface="Times New Roman" pitchFamily="18" charset="0"/>
              </a:rPr>
              <a:t> </a:t>
            </a:r>
            <a:r>
              <a:rPr lang="en-US" sz="2800" dirty="0">
                <a:latin typeface="Times New Roman" pitchFamily="18" charset="0"/>
                <a:ea typeface="Calibri" pitchFamily="34" charset="0"/>
                <a:cs typeface="Times New Roman" pitchFamily="18" charset="0"/>
              </a:rPr>
              <a:t>Investment Authority (KIA)  in India includes Al-</a:t>
            </a:r>
            <a:r>
              <a:rPr lang="en-US" sz="2800" dirty="0" err="1">
                <a:latin typeface="Times New Roman" pitchFamily="18" charset="0"/>
                <a:ea typeface="Calibri" pitchFamily="34" charset="0"/>
                <a:cs typeface="Times New Roman" pitchFamily="18" charset="0"/>
              </a:rPr>
              <a:t>Ghanim</a:t>
            </a:r>
            <a:r>
              <a:rPr lang="en-US" sz="2800" dirty="0">
                <a:latin typeface="Times New Roman" pitchFamily="18" charset="0"/>
                <a:ea typeface="Calibri" pitchFamily="34" charset="0"/>
                <a:cs typeface="Times New Roman" pitchFamily="18" charset="0"/>
              </a:rPr>
              <a:t> Group of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Kuwait; the KAPICO group; NAS; Agility Logistics, </a:t>
            </a:r>
            <a:r>
              <a:rPr lang="en-US" sz="2800" dirty="0" err="1">
                <a:latin typeface="Times New Roman" pitchFamily="18" charset="0"/>
                <a:ea typeface="Calibri" pitchFamily="34" charset="0"/>
                <a:cs typeface="Times New Roman" pitchFamily="18" charset="0"/>
              </a:rPr>
              <a:t>Hasibat</a:t>
            </a:r>
            <a:r>
              <a:rPr lang="en-US" sz="2800" dirty="0">
                <a:latin typeface="Times New Roman" pitchFamily="18" charset="0"/>
                <a:ea typeface="Calibri" pitchFamily="34" charset="0"/>
                <a:cs typeface="Times New Roman" pitchFamily="18" charset="0"/>
              </a:rPr>
              <a:t> Holding Co. KGA </a:t>
            </a:r>
            <a:br>
              <a:rPr lang="en-US" sz="2800" dirty="0">
                <a:latin typeface="Times New Roman" pitchFamily="18" charset="0"/>
                <a:ea typeface="Calibri" pitchFamily="34" charset="0"/>
                <a:cs typeface="Times New Roman" pitchFamily="18" charset="0"/>
              </a:rPr>
            </a:br>
            <a:r>
              <a:rPr lang="en-US" sz="2800" dirty="0">
                <a:latin typeface="Times New Roman" pitchFamily="18" charset="0"/>
                <a:ea typeface="Calibri" pitchFamily="34" charset="0"/>
                <a:cs typeface="Times New Roman" pitchFamily="18" charset="0"/>
              </a:rPr>
              <a:t>      Group, KCIC, KIPCO, Global Investment House, Kuwait Finance House etc.</a:t>
            </a:r>
            <a:endParaRPr lang="en-US" sz="2800" dirty="0">
              <a:ea typeface="Calibri" pitchFamily="34" charset="0"/>
              <a:cs typeface="Times New Roman" pitchFamily="18" charset="0"/>
            </a:endParaRPr>
          </a:p>
        </p:txBody>
      </p:sp>
      <p:pic>
        <p:nvPicPr>
          <p:cNvPr id="8195"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90600" y="533400"/>
            <a:ext cx="7467600" cy="1143000"/>
          </a:xfrm>
        </p:spPr>
        <p:txBody>
          <a:bodyPr/>
          <a:lstStyle/>
          <a:p>
            <a:pPr eaLnBrk="1" hangingPunct="1"/>
            <a:r>
              <a:rPr lang="en-US" sz="3200" dirty="0" smtClean="0">
                <a:solidFill>
                  <a:srgbClr val="C00000"/>
                </a:solidFill>
              </a:rPr>
              <a:t>Kuwait India Bilateral Trade and Economic Cooperation </a:t>
            </a:r>
          </a:p>
        </p:txBody>
      </p:sp>
      <p:pic>
        <p:nvPicPr>
          <p:cNvPr id="9219" name="Picture 2"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graphicFrame>
        <p:nvGraphicFramePr>
          <p:cNvPr id="9" name="Table 8"/>
          <p:cNvGraphicFramePr>
            <a:graphicFrameLocks noGrp="1"/>
          </p:cNvGraphicFramePr>
          <p:nvPr/>
        </p:nvGraphicFramePr>
        <p:xfrm>
          <a:off x="533400" y="2049463"/>
          <a:ext cx="8229600" cy="2751456"/>
        </p:xfrm>
        <a:graphic>
          <a:graphicData uri="http://schemas.openxmlformats.org/drawingml/2006/table">
            <a:tbl>
              <a:tblPr/>
              <a:tblGrid>
                <a:gridCol w="866775"/>
                <a:gridCol w="617538"/>
                <a:gridCol w="619125"/>
                <a:gridCol w="619125"/>
                <a:gridCol w="619125"/>
                <a:gridCol w="619125"/>
                <a:gridCol w="741362"/>
                <a:gridCol w="681038"/>
                <a:gridCol w="619125"/>
                <a:gridCol w="557212"/>
                <a:gridCol w="741363"/>
                <a:gridCol w="928687"/>
              </a:tblGrid>
              <a:tr h="8429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Period</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2003-2004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2004-2005</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2005-2006</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2006-2007</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2007-2008</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2008-2009</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2009-2010</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2010-2011</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2011-2012</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2012-2013</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15900" algn="l"/>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2013-2014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Kuwaiti Imports from India (million $)</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319,09</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421,44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513.73</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613,87</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682,12</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797,50</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782,45</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10905</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1,81,41</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1060</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15900" algn="l"/>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1065.14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Kuwaiti Export to India(million $)</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142.48</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305,94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461.85</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5,987,63</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7,693,63</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9,593,74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8,249,49</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10,302</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16,569</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569,16</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15900" algn="l"/>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17,153.52</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Calibri" pitchFamily="34" charset="0"/>
                          <a:cs typeface="Arial" pitchFamily="34" charset="0"/>
                        </a:rPr>
                        <a:t>Total</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461,57</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727,38</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975,59</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6,601,33</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8,385,75</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10,391,24</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9,031,94</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12,207</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17,556,78</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17,629</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15900" algn="l"/>
                        </a:tabLst>
                      </a:pPr>
                      <a:r>
                        <a:rPr kumimoji="0" lang="en-US" sz="1000" b="0" i="0" u="none" strike="noStrike" cap="none" normalizeH="0" baseline="0" smtClean="0">
                          <a:ln>
                            <a:noFill/>
                          </a:ln>
                          <a:solidFill>
                            <a:schemeClr val="tx1"/>
                          </a:solidFill>
                          <a:effectLst/>
                          <a:latin typeface="Calibri" pitchFamily="34" charset="0"/>
                          <a:ea typeface="Calibri" pitchFamily="34" charset="0"/>
                          <a:cs typeface="Arial" pitchFamily="34" charset="0"/>
                        </a:rPr>
                        <a:t>18,218.66</a:t>
                      </a:r>
                      <a:endParaRPr kumimoji="0" lang="en-US" sz="9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txBody>
                  <a:tcPr marL="55002" marR="550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87" name="TextBox 9"/>
          <p:cNvSpPr txBox="1">
            <a:spLocks noChangeArrowheads="1"/>
          </p:cNvSpPr>
          <p:nvPr/>
        </p:nvSpPr>
        <p:spPr bwMode="auto">
          <a:xfrm>
            <a:off x="457200" y="1554163"/>
            <a:ext cx="5029200" cy="297517"/>
          </a:xfrm>
          <a:prstGeom prst="rect">
            <a:avLst/>
          </a:prstGeom>
          <a:noFill/>
          <a:ln w="9525">
            <a:noFill/>
            <a:miter lim="800000"/>
            <a:headEnd/>
            <a:tailEnd/>
          </a:ln>
        </p:spPr>
        <p:txBody>
          <a:bodyPr wrap="square">
            <a:spAutoFit/>
          </a:bodyPr>
          <a:lstStyle/>
          <a:p>
            <a:r>
              <a:rPr lang="en-US" sz="2000" b="1" dirty="0"/>
              <a:t>India-Kuwait Bilateral Trade F.Y. </a:t>
            </a:r>
            <a:r>
              <a:rPr lang="en-US" sz="2000" b="1" dirty="0" smtClean="0"/>
              <a:t>2003-2014</a:t>
            </a:r>
            <a:endParaRPr lang="en-US" sz="2000" b="1" dirty="0"/>
          </a:p>
        </p:txBody>
      </p:sp>
      <p:graphicFrame>
        <p:nvGraphicFramePr>
          <p:cNvPr id="11" name="Table 10"/>
          <p:cNvGraphicFramePr>
            <a:graphicFrameLocks noGrp="1"/>
          </p:cNvGraphicFramePr>
          <p:nvPr/>
        </p:nvGraphicFramePr>
        <p:xfrm>
          <a:off x="533400" y="5334000"/>
          <a:ext cx="8001000" cy="960120"/>
        </p:xfrm>
        <a:graphic>
          <a:graphicData uri="http://schemas.openxmlformats.org/drawingml/2006/table">
            <a:tbl>
              <a:tblPr/>
              <a:tblGrid>
                <a:gridCol w="2693406"/>
                <a:gridCol w="1109049"/>
                <a:gridCol w="1188267"/>
                <a:gridCol w="1188267"/>
                <a:gridCol w="871396"/>
                <a:gridCol w="950615"/>
              </a:tblGrid>
              <a:tr h="0">
                <a:tc>
                  <a:txBody>
                    <a:bodyPr/>
                    <a:lstStyle/>
                    <a:p>
                      <a:pPr marL="0" marR="0">
                        <a:lnSpc>
                          <a:spcPct val="115000"/>
                        </a:lnSpc>
                        <a:spcBef>
                          <a:spcPts val="0"/>
                        </a:spcBef>
                        <a:spcAft>
                          <a:spcPts val="0"/>
                        </a:spcAft>
                      </a:pPr>
                      <a:r>
                        <a:rPr lang="en-US" sz="1200" dirty="0">
                          <a:latin typeface="Calibri"/>
                          <a:ea typeface="Calibri"/>
                          <a:cs typeface="Arial"/>
                        </a:rPr>
                        <a:t>Period</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2009-2010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Arial"/>
                        </a:rPr>
                        <a:t>2010-2011</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2011-2012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2012-2013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2013-2014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Calibri"/>
                          <a:ea typeface="Calibri"/>
                          <a:cs typeface="Arial"/>
                        </a:rPr>
                        <a:t>Kuwaiti Imports from India (million $)</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780.23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1813.29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Arial"/>
                        </a:rPr>
                        <a:t>1174.66</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1046.77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1053.42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84">
                <a:tc>
                  <a:txBody>
                    <a:bodyPr/>
                    <a:lstStyle/>
                    <a:p>
                      <a:pPr marL="0" marR="0">
                        <a:lnSpc>
                          <a:spcPct val="115000"/>
                        </a:lnSpc>
                        <a:spcBef>
                          <a:spcPts val="0"/>
                        </a:spcBef>
                        <a:spcAft>
                          <a:spcPts val="0"/>
                        </a:spcAft>
                      </a:pPr>
                      <a:r>
                        <a:rPr lang="en-US" sz="1200">
                          <a:latin typeface="Calibri"/>
                          <a:ea typeface="Calibri"/>
                          <a:cs typeface="Arial"/>
                        </a:rPr>
                        <a:t>Kuwaiti Export to India(million $)</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339.69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584.55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708.26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850.67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1031.74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Arial"/>
                        </a:rPr>
                        <a:t>Total</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1119.92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2397.84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1882.92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Arial"/>
                        </a:rPr>
                        <a:t>1897.44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Calibri"/>
                          <a:ea typeface="Calibri"/>
                          <a:cs typeface="Arial"/>
                        </a:rPr>
                        <a:t>2,085.16</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25" name="TextBox 11"/>
          <p:cNvSpPr txBox="1">
            <a:spLocks noChangeArrowheads="1"/>
          </p:cNvSpPr>
          <p:nvPr/>
        </p:nvSpPr>
        <p:spPr bwMode="auto">
          <a:xfrm>
            <a:off x="466725" y="4948238"/>
            <a:ext cx="4714875" cy="503237"/>
          </a:xfrm>
          <a:prstGeom prst="rect">
            <a:avLst/>
          </a:prstGeom>
          <a:noFill/>
          <a:ln w="9525">
            <a:noFill/>
            <a:miter lim="800000"/>
            <a:headEnd/>
            <a:tailEnd/>
          </a:ln>
        </p:spPr>
        <p:txBody>
          <a:bodyPr>
            <a:spAutoFit/>
          </a:bodyPr>
          <a:lstStyle/>
          <a:p>
            <a:r>
              <a:rPr lang="en-US" sz="2000" b="1"/>
              <a:t>Bilateral Trade Exchange (Oil Excluded) from 2009-2014</a:t>
            </a:r>
          </a:p>
          <a:p>
            <a:endParaRPr lang="en-US" sz="2000" b="1"/>
          </a:p>
        </p:txBody>
      </p:sp>
    </p:spTree>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28600" y="798513"/>
            <a:ext cx="8686800" cy="6022161"/>
          </a:xfrm>
          <a:prstGeom prst="rect">
            <a:avLst/>
          </a:prstGeom>
          <a:noFill/>
          <a:ln w="9525">
            <a:noFill/>
            <a:miter lim="800000"/>
            <a:headEnd/>
            <a:tailEnd/>
          </a:ln>
          <a:effectLst/>
        </p:spPr>
        <p:txBody>
          <a:bodyPr anchor="ctr">
            <a:spAutoFit/>
          </a:bodyPr>
          <a:lstStyle/>
          <a:p>
            <a:pPr>
              <a:defRPr/>
            </a:pPr>
            <a:r>
              <a:rPr lang="en-IN" sz="3200" b="1" dirty="0">
                <a:solidFill>
                  <a:srgbClr val="C00000"/>
                </a:solidFill>
                <a:latin typeface="+mj-lt"/>
              </a:rPr>
              <a:t>                                          Cooperation in Hydrocarbon</a:t>
            </a:r>
            <a:endParaRPr lang="en-US" sz="3200" dirty="0">
              <a:solidFill>
                <a:srgbClr val="C00000"/>
              </a:solidFill>
              <a:latin typeface="+mj-lt"/>
            </a:endParaRPr>
          </a:p>
          <a:p>
            <a:pPr>
              <a:defRPr/>
            </a:pPr>
            <a:endParaRPr lang="en-IN" sz="2800" dirty="0">
              <a:latin typeface="+mj-lt"/>
            </a:endParaRPr>
          </a:p>
          <a:p>
            <a:pPr>
              <a:defRPr/>
            </a:pPr>
            <a:r>
              <a:rPr lang="en-IN" sz="2800" dirty="0">
                <a:latin typeface="+mj-lt"/>
              </a:rPr>
              <a:t>*   India is the second main oil importer of Kuwait </a:t>
            </a:r>
            <a:r>
              <a:rPr lang="en-IN" sz="2800" dirty="0" smtClean="0">
                <a:latin typeface="+mj-lt"/>
              </a:rPr>
              <a:t>oil after South Korea.</a:t>
            </a:r>
            <a:r>
              <a:rPr lang="en-IN" sz="2800" baseline="0" dirty="0" smtClean="0">
                <a:latin typeface="+mj-lt"/>
              </a:rPr>
              <a:t> </a:t>
            </a:r>
            <a:r>
              <a:rPr lang="en-IN" sz="2800" dirty="0">
                <a:latin typeface="+mj-lt"/>
              </a:rPr>
              <a:t/>
            </a:r>
            <a:br>
              <a:rPr lang="en-IN" sz="2800" dirty="0">
                <a:latin typeface="+mj-lt"/>
              </a:rPr>
            </a:br>
            <a:endParaRPr lang="en-US" sz="2800" dirty="0">
              <a:latin typeface="+mj-lt"/>
            </a:endParaRPr>
          </a:p>
          <a:p>
            <a:pPr algn="just">
              <a:defRPr/>
            </a:pPr>
            <a:r>
              <a:rPr lang="en-IN" sz="2800" dirty="0">
                <a:latin typeface="+mj-lt"/>
              </a:rPr>
              <a:t>*   Kuwait is the third largest supplier of crude oil to India after Saudi </a:t>
            </a:r>
            <a:r>
              <a:rPr lang="en-IN" sz="2800" dirty="0" smtClean="0">
                <a:latin typeface="+mj-lt"/>
              </a:rPr>
              <a:t>Arabia and Iraq. Kuwait </a:t>
            </a:r>
            <a:r>
              <a:rPr lang="en-IN" sz="2800" dirty="0">
                <a:latin typeface="+mj-lt"/>
              </a:rPr>
              <a:t>accounts for 10% of India's crude oil imports. </a:t>
            </a:r>
            <a:r>
              <a:rPr lang="en-IN" sz="2800" dirty="0">
                <a:latin typeface="+mj-lt"/>
              </a:rPr>
              <a:t>India imported US$15,74 billion worth of crude oil from Kuwait in the year 2013-2014.</a:t>
            </a:r>
          </a:p>
          <a:p>
            <a:pPr algn="just">
              <a:defRPr/>
            </a:pPr>
            <a:endParaRPr lang="en-US" sz="2800" dirty="0">
              <a:latin typeface="+mj-lt"/>
            </a:endParaRPr>
          </a:p>
          <a:p>
            <a:pPr algn="just">
              <a:defRPr/>
            </a:pPr>
            <a:r>
              <a:rPr lang="en-IN" sz="2800" dirty="0">
                <a:latin typeface="+mj-lt"/>
              </a:rPr>
              <a:t>*  Kuwait exports 400,000-450,000 barrel per day. Indian Oil customers: (IOC) BPCL,BORL, HMEL, NKPLL, HPCL. India's interests in participation through ONGC &amp; IOC in the northern oil field development in Kuwait.</a:t>
            </a:r>
          </a:p>
          <a:p>
            <a:pPr algn="just">
              <a:defRPr/>
            </a:pPr>
            <a:endParaRPr lang="en-US" sz="2800" dirty="0">
              <a:latin typeface="+mj-lt"/>
            </a:endParaRPr>
          </a:p>
          <a:p>
            <a:pPr algn="just">
              <a:defRPr/>
            </a:pPr>
            <a:r>
              <a:rPr lang="en-IN" sz="2800" dirty="0" smtClean="0">
                <a:latin typeface="+mj-lt"/>
              </a:rPr>
              <a:t>*     India's </a:t>
            </a:r>
            <a:r>
              <a:rPr lang="en-IN" sz="2800" dirty="0">
                <a:latin typeface="+mj-lt"/>
              </a:rPr>
              <a:t>interest in investment in petrochemicals sector in Kuwait</a:t>
            </a:r>
            <a:r>
              <a:rPr lang="en-IN" sz="2800" dirty="0">
                <a:latin typeface="+mj-lt"/>
              </a:rPr>
              <a:t>.</a:t>
            </a:r>
            <a:endParaRPr lang="en-IN" sz="2800" dirty="0">
              <a:latin typeface="+mj-lt"/>
            </a:endParaRPr>
          </a:p>
          <a:p>
            <a:pPr algn="just">
              <a:defRPr/>
            </a:pPr>
            <a:r>
              <a:rPr lang="en-IN" sz="2800" dirty="0">
                <a:latin typeface="+mj-lt"/>
              </a:rPr>
              <a:t> </a:t>
            </a:r>
          </a:p>
          <a:p>
            <a:pPr algn="just">
              <a:defRPr/>
            </a:pPr>
            <a:r>
              <a:rPr lang="en-IN" sz="2800" dirty="0" smtClean="0">
                <a:latin typeface="+mj-lt"/>
              </a:rPr>
              <a:t>*    Joint </a:t>
            </a:r>
            <a:r>
              <a:rPr lang="en-IN" sz="2800" dirty="0">
                <a:latin typeface="+mj-lt"/>
              </a:rPr>
              <a:t>collaboration in hydrocarbon sector. </a:t>
            </a:r>
            <a:endParaRPr lang="en-IN" sz="2800" dirty="0" smtClean="0">
              <a:latin typeface="+mj-lt"/>
            </a:endParaRPr>
          </a:p>
          <a:p>
            <a:pPr algn="just">
              <a:defRPr/>
            </a:pPr>
            <a:r>
              <a:rPr lang="en-IN" sz="2800" dirty="0" smtClean="0">
                <a:latin typeface="+mj-lt"/>
              </a:rPr>
              <a:t>* </a:t>
            </a:r>
            <a:r>
              <a:rPr lang="en-IN" sz="2800" baseline="0" dirty="0" smtClean="0">
                <a:latin typeface="+mj-lt"/>
              </a:rPr>
              <a:t> </a:t>
            </a:r>
            <a:r>
              <a:rPr lang="en-IN" sz="2800" dirty="0" smtClean="0">
                <a:latin typeface="+mj-lt"/>
              </a:rPr>
              <a:t>Joint </a:t>
            </a:r>
            <a:r>
              <a:rPr lang="en-IN" sz="2800" dirty="0">
                <a:latin typeface="+mj-lt"/>
              </a:rPr>
              <a:t>Working Group (JWC) was founded in </a:t>
            </a:r>
            <a:r>
              <a:rPr lang="en-IN" sz="2800" dirty="0">
                <a:latin typeface="+mj-lt"/>
              </a:rPr>
              <a:t>2011-2012 </a:t>
            </a:r>
            <a:r>
              <a:rPr lang="en-IN" sz="2800" dirty="0">
                <a:latin typeface="+mj-lt"/>
              </a:rPr>
              <a:t>to promote hydrocarbon cooperation. </a:t>
            </a:r>
            <a:r>
              <a:rPr lang="en-IN" sz="2800" dirty="0">
                <a:latin typeface="+mj-lt"/>
              </a:rPr>
              <a:t>First meeting was held in December 2009 in Kuwait. </a:t>
            </a:r>
            <a:r>
              <a:rPr lang="en-IN" sz="2800" dirty="0">
                <a:latin typeface="+mj-lt"/>
              </a:rPr>
              <a:t>The second meeting was held in India in </a:t>
            </a:r>
            <a:r>
              <a:rPr lang="en-IN" sz="2800" dirty="0" smtClean="0">
                <a:latin typeface="+mj-lt"/>
              </a:rPr>
              <a:t>2012. </a:t>
            </a:r>
            <a:r>
              <a:rPr lang="en-IN" sz="2800" dirty="0">
                <a:latin typeface="+mj-lt"/>
              </a:rPr>
              <a:t>The third meeting was held in Kuwait in June 2014.</a:t>
            </a:r>
            <a:endParaRPr lang="en-US" sz="2800" dirty="0">
              <a:latin typeface="+mj-lt"/>
            </a:endParaRPr>
          </a:p>
          <a:p>
            <a:pPr eaLnBrk="0" hangingPunct="0">
              <a:lnSpc>
                <a:spcPct val="150000"/>
              </a:lnSpc>
              <a:defRPr/>
            </a:pPr>
            <a:endParaRPr lang="en-US" sz="2800" dirty="0">
              <a:latin typeface="+mj-lt"/>
            </a:endParaRPr>
          </a:p>
        </p:txBody>
      </p:sp>
      <p:pic>
        <p:nvPicPr>
          <p:cNvPr id="10243" name="Picture 3" descr="images (5).jpg"/>
          <p:cNvPicPr>
            <a:picLocks noChangeAspect="1"/>
          </p:cNvPicPr>
          <p:nvPr/>
        </p:nvPicPr>
        <p:blipFill>
          <a:blip r:embed="rId2"/>
          <a:srcRect/>
          <a:stretch>
            <a:fillRect/>
          </a:stretch>
        </p:blipFill>
        <p:spPr bwMode="auto">
          <a:xfrm>
            <a:off x="4419600" y="76200"/>
            <a:ext cx="538163" cy="6096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TotalTime>
  <Words>1352</Words>
  <Application>Microsoft Office PowerPoint</Application>
  <PresentationFormat>On-screen Show (4:3)</PresentationFormat>
  <Paragraphs>555</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Tahoma</vt:lpstr>
      <vt:lpstr>Wingdings</vt:lpstr>
      <vt:lpstr>Times New Roman</vt:lpstr>
      <vt:lpstr>inherit</vt:lpstr>
      <vt:lpstr>Helvetica</vt:lpstr>
      <vt:lpstr>Mangal</vt:lpstr>
      <vt:lpstr>Monotype Corsiva</vt:lpstr>
      <vt:lpstr>Office Theme</vt:lpstr>
      <vt:lpstr>Slide 1</vt:lpstr>
      <vt:lpstr>Slide 2</vt:lpstr>
      <vt:lpstr>Slide 3</vt:lpstr>
      <vt:lpstr>Slide 4</vt:lpstr>
      <vt:lpstr>Elements of the Economic, Educational and Technical  cooperation between the State of Kuwait  and Republic of India</vt:lpstr>
      <vt:lpstr>Labour  and Employment</vt:lpstr>
      <vt:lpstr>Slide 7</vt:lpstr>
      <vt:lpstr>Kuwait India Bilateral Trade and Economic Cooperation </vt:lpstr>
      <vt:lpstr>Slide 9</vt:lpstr>
      <vt:lpstr>Slide 10</vt:lpstr>
      <vt:lpstr>Science  &amp; Technology, information Technology &amp; Communications, Health and Education</vt:lpstr>
      <vt:lpstr>Slide 12</vt:lpstr>
      <vt:lpstr>Slide 13</vt:lpstr>
      <vt:lpstr>Slide 14</vt:lpstr>
      <vt:lpstr>Cooperation in developing Projects</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Cafe</dc:creator>
  <cp:lastModifiedBy>SAMI</cp:lastModifiedBy>
  <cp:revision>286</cp:revision>
  <dcterms:created xsi:type="dcterms:W3CDTF">2010-10-30T07:42:35Z</dcterms:created>
  <dcterms:modified xsi:type="dcterms:W3CDTF">2015-06-11T05:56:54Z</dcterms:modified>
</cp:coreProperties>
</file>